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2"/>
    <p:sldId id="411" r:id="rId3"/>
    <p:sldId id="412" r:id="rId4"/>
    <p:sldId id="413" r:id="rId5"/>
    <p:sldId id="415" r:id="rId6"/>
    <p:sldId id="416" r:id="rId7"/>
    <p:sldId id="414" r:id="rId8"/>
    <p:sldId id="417" r:id="rId9"/>
    <p:sldId id="418" r:id="rId10"/>
    <p:sldId id="419" r:id="rId11"/>
    <p:sldId id="420" r:id="rId12"/>
    <p:sldId id="421" r:id="rId13"/>
    <p:sldId id="422" r:id="rId14"/>
    <p:sldId id="423" r:id="rId15"/>
    <p:sldId id="424" r:id="rId16"/>
    <p:sldId id="425" r:id="rId17"/>
    <p:sldId id="426" r:id="rId18"/>
    <p:sldId id="427" r:id="rId19"/>
    <p:sldId id="429" r:id="rId20"/>
    <p:sldId id="430" r:id="rId21"/>
    <p:sldId id="431" r:id="rId22"/>
    <p:sldId id="433" r:id="rId23"/>
    <p:sldId id="434" r:id="rId24"/>
    <p:sldId id="435" r:id="rId25"/>
    <p:sldId id="436" r:id="rId26"/>
    <p:sldId id="437" r:id="rId27"/>
    <p:sldId id="438" r:id="rId28"/>
    <p:sldId id="439" r:id="rId29"/>
    <p:sldId id="440" r:id="rId30"/>
    <p:sldId id="441" r:id="rId31"/>
    <p:sldId id="442" r:id="rId32"/>
    <p:sldId id="443" r:id="rId33"/>
  </p:sldIdLst>
  <p:sldSz cx="12192000" cy="6858000"/>
  <p:notesSz cx="6858000" cy="9144000"/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80773" autoAdjust="0"/>
    <p:restoredTop sz="86450" autoAdjust="0"/>
  </p:normalViewPr>
  <p:slideViewPr>
    <p:cSldViewPr snapToGrid="0">
      <p:cViewPr varScale="1">
        <p:scale>
          <a:sx n="25" d="100"/>
          <a:sy n="25" d="100"/>
        </p:scale>
        <p:origin x="-96" y="-17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32688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1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image" Target="../media/image1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2.xml"/><Relationship Id="rId4" Type="http://schemas.openxmlformats.org/officeDocument/2006/relationships/tags" Target="../tags/tag7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7.xml"/><Relationship Id="rId4" Type="http://schemas.openxmlformats.org/officeDocument/2006/relationships/tags" Target="../tags/tag76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" Type="http://schemas.openxmlformats.org/officeDocument/2006/relationships/tags" Target="../tags/tag7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2.xml"/><Relationship Id="rId4" Type="http://schemas.openxmlformats.org/officeDocument/2006/relationships/tags" Target="../tags/tag8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7.xml"/><Relationship Id="rId4" Type="http://schemas.openxmlformats.org/officeDocument/2006/relationships/tags" Target="../tags/tag86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92.xml"/><Relationship Id="rId4" Type="http://schemas.openxmlformats.org/officeDocument/2006/relationships/tags" Target="../tags/tag9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16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0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image" Target="../media/image2.png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4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2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/>
              <a:t>单击此处编辑副标题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/>
              <a:t>汇报人姓名</a:t>
            </a:r>
            <a:endParaRPr lang="zh-CN" altLang="en-US" strike="noStrike" noProof="1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/>
              <a:t>汇报日期</a:t>
            </a:r>
            <a:endParaRPr lang="zh-CN" altLang="en-US" strike="noStrike" noProof="1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2022/11/1</a:t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4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5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6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>
                <a:sym typeface="+mn-ea"/>
              </a:rPr>
              <a:t>谢谢观赏</a:t>
            </a:r>
            <a:endParaRPr strike="noStrike" noProof="1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1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2022/11/1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4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5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6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2022/11/1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1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/>
              <a:t>单击编辑标题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2022/11/1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1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2022/11/1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2022/11/1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1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2022/11/1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1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2022/11/1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2022/11/1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1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</a:p>
          <a:p>
            <a:pPr lvl="1" fontAlgn="auto"/>
            <a:r>
              <a:rPr strike="noStrike" noProof="1">
                <a:sym typeface="+mn-ea"/>
              </a:rPr>
              <a:t>第二级</a:t>
            </a:r>
          </a:p>
          <a:p>
            <a:pPr lvl="2" fontAlgn="auto"/>
            <a:r>
              <a:rPr strike="noStrike" noProof="1">
                <a:sym typeface="+mn-ea"/>
              </a:rPr>
              <a:t>第三级</a:t>
            </a:r>
          </a:p>
          <a:p>
            <a:pPr lvl="3" fontAlgn="auto"/>
            <a:r>
              <a:rPr strike="noStrike" noProof="1">
                <a:sym typeface="+mn-ea"/>
              </a:rPr>
              <a:t>第四级</a:t>
            </a:r>
          </a:p>
          <a:p>
            <a:pPr lvl="4" fontAlgn="auto"/>
            <a:r>
              <a:rPr strike="noStrike" noProof="1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3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/>
              <a:t>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/>
              <a:t>编辑文本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1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>
                <a:sym typeface="+mn-ea"/>
              </a:rPr>
              <a:t>单击此处编辑母版文本样式</a:t>
            </a:r>
          </a:p>
          <a:p>
            <a:pPr lvl="1" fontAlgn="auto"/>
            <a:r>
              <a:rPr strike="noStrike" noProof="1">
                <a:sym typeface="+mn-ea"/>
              </a:rPr>
              <a:t>第二级</a:t>
            </a:r>
          </a:p>
          <a:p>
            <a:pPr lvl="2" fontAlgn="auto"/>
            <a:r>
              <a:rPr strike="noStrike" noProof="1">
                <a:sym typeface="+mn-ea"/>
              </a:rPr>
              <a:t>第三级</a:t>
            </a:r>
          </a:p>
          <a:p>
            <a:pPr lvl="3" fontAlgn="auto"/>
            <a:r>
              <a:rPr strike="noStrike" noProof="1">
                <a:sym typeface="+mn-ea"/>
              </a:rPr>
              <a:t>第四级</a:t>
            </a:r>
          </a:p>
          <a:p>
            <a:pPr lvl="4" fontAlgn="auto"/>
            <a:r>
              <a:rPr strike="noStrike" noProof="1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1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  <a:p>
            <a:pPr lvl="1" fontAlgn="auto"/>
            <a:r>
              <a:rPr sz="1050" strike="noStrike" noProof="1">
                <a:sym typeface="+mn-ea"/>
              </a:rPr>
              <a:t>第二级</a:t>
            </a:r>
            <a:endParaRPr strike="noStrike" noProof="1">
              <a:sym typeface="+mn-ea"/>
            </a:endParaRPr>
          </a:p>
          <a:p>
            <a:pPr lvl="2" fontAlgn="auto"/>
            <a:r>
              <a:rPr sz="1050" strike="noStrike" noProof="1">
                <a:sym typeface="+mn-ea"/>
              </a:rPr>
              <a:t>第三级</a:t>
            </a:r>
            <a:endParaRPr strike="noStrike" noProof="1">
              <a:sym typeface="+mn-ea"/>
            </a:endParaRPr>
          </a:p>
          <a:p>
            <a:pPr lvl="3" fontAlgn="auto"/>
            <a:r>
              <a:rPr sz="1050" strike="noStrike" noProof="1">
                <a:sym typeface="+mn-ea"/>
              </a:rPr>
              <a:t>第四级</a:t>
            </a:r>
            <a:endParaRPr strike="noStrike" noProof="1">
              <a:sym typeface="+mn-ea"/>
            </a:endParaRPr>
          </a:p>
          <a:p>
            <a:pPr lvl="4" fontAlgn="auto"/>
            <a:r>
              <a:rPr sz="1050" strike="noStrike" noProof="1">
                <a:sym typeface="+mn-ea"/>
              </a:rPr>
              <a:t>第五级</a:t>
            </a:r>
            <a:endParaRPr strike="noStrike" noProof="1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  <a:p>
            <a:pPr lvl="1" fontAlgn="auto"/>
            <a:r>
              <a:rPr sz="1050" strike="noStrike" noProof="1">
                <a:sym typeface="+mn-ea"/>
              </a:rPr>
              <a:t>第二级</a:t>
            </a:r>
            <a:endParaRPr strike="noStrike" noProof="1">
              <a:sym typeface="+mn-ea"/>
            </a:endParaRPr>
          </a:p>
          <a:p>
            <a:pPr lvl="2" fontAlgn="auto"/>
            <a:r>
              <a:rPr sz="1050" strike="noStrike" noProof="1">
                <a:sym typeface="+mn-ea"/>
              </a:rPr>
              <a:t>第三级</a:t>
            </a:r>
            <a:endParaRPr strike="noStrike" noProof="1">
              <a:sym typeface="+mn-ea"/>
            </a:endParaRPr>
          </a:p>
          <a:p>
            <a:pPr lvl="3" fontAlgn="auto"/>
            <a:r>
              <a:rPr sz="1050" strike="noStrike" noProof="1">
                <a:sym typeface="+mn-ea"/>
              </a:rPr>
              <a:t>第四级</a:t>
            </a:r>
            <a:endParaRPr strike="noStrike" noProof="1">
              <a:sym typeface="+mn-ea"/>
            </a:endParaRPr>
          </a:p>
          <a:p>
            <a:pPr lvl="4" fontAlgn="auto"/>
            <a:r>
              <a:rPr sz="1050" strike="noStrike" noProof="1">
                <a:sym typeface="+mn-ea"/>
              </a:rPr>
              <a:t>第五级</a:t>
            </a:r>
            <a:endParaRPr strike="noStrike" noProof="1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1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  <a:t>2022/11/1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4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5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6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Relationship Id="rId27" Type="http://schemas.openxmlformats.org/officeDocument/2006/relationships/tags" Target="../tags/tag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2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3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z="1050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z="1050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z="1050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z="1050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2022/11/1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3110" dirty="0"/>
              <a:t>三、</a:t>
            </a:r>
            <a:r>
              <a:rPr lang="en-US" altLang="zh-CN" sz="3110" dirty="0"/>
              <a:t>Spring Bean</a:t>
            </a:r>
            <a:r>
              <a:rPr lang="zh-CN" altLang="en-US" sz="3110" dirty="0"/>
              <a:t>的装配（下）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zh-CN" altLang="en-US"/>
              <a:t>崔剑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作用域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通常情况下自动查找的</a:t>
            </a:r>
            <a:r>
              <a:rPr lang="en-US" altLang="zh-CN" dirty="0"/>
              <a:t>Spring</a:t>
            </a:r>
            <a:r>
              <a:rPr dirty="0"/>
              <a:t>组件，其</a:t>
            </a:r>
            <a:r>
              <a:rPr lang="en-US" altLang="zh-CN" dirty="0"/>
              <a:t>scope</a:t>
            </a:r>
            <a:r>
              <a:rPr dirty="0"/>
              <a:t>是</a:t>
            </a:r>
            <a:r>
              <a:rPr lang="en-US" altLang="zh-CN" dirty="0"/>
              <a:t>singleton</a:t>
            </a:r>
            <a:r>
              <a:rPr dirty="0"/>
              <a:t>，</a:t>
            </a:r>
            <a:r>
              <a:rPr lang="en-US" altLang="zh-CN" dirty="0"/>
              <a:t>Spring2.5</a:t>
            </a:r>
            <a:r>
              <a:rPr dirty="0"/>
              <a:t>提供了一个标志</a:t>
            </a:r>
            <a:r>
              <a:rPr lang="en-US" altLang="zh-CN" dirty="0"/>
              <a:t>scope</a:t>
            </a:r>
            <a:r>
              <a:rPr dirty="0"/>
              <a:t>的注解</a:t>
            </a:r>
            <a:r>
              <a:rPr lang="en-US" altLang="zh-CN" dirty="0"/>
              <a:t>@Scope</a:t>
            </a:r>
          </a:p>
          <a:p>
            <a:pPr lvl="1"/>
            <a:r>
              <a:rPr lang="en-US" altLang="zh-CN" dirty="0"/>
              <a:t>@Scope</a:t>
            </a:r>
            <a:r>
              <a:rPr dirty="0"/>
              <a:t>（</a:t>
            </a:r>
            <a:r>
              <a:rPr lang="en-US" altLang="zh-CN" dirty="0"/>
              <a:t>“prototype”</a:t>
            </a:r>
            <a:r>
              <a:rPr dirty="0"/>
              <a:t>）</a:t>
            </a:r>
          </a:p>
          <a:p>
            <a:r>
              <a:rPr dirty="0"/>
              <a:t>也可以自定义</a:t>
            </a:r>
            <a:r>
              <a:rPr lang="en-US" altLang="zh-CN" dirty="0"/>
              <a:t>scope</a:t>
            </a:r>
            <a:r>
              <a:rPr dirty="0"/>
              <a:t>策略，实现</a:t>
            </a:r>
            <a:r>
              <a:rPr lang="en-US" altLang="zh-CN" dirty="0" err="1"/>
              <a:t>ScopeMetadataResolver</a:t>
            </a:r>
            <a:r>
              <a:rPr dirty="0"/>
              <a:t>接口并提供一个无参构造函数</a:t>
            </a:r>
          </a:p>
          <a:p>
            <a:pPr lvl="1"/>
            <a:r>
              <a:rPr dirty="0"/>
              <a:t>&lt;context:component-scan base-package="com.jiuyun"</a:t>
            </a:r>
          </a:p>
          <a:p>
            <a:pPr marL="342900" lvl="1" indent="0">
              <a:buNone/>
            </a:pPr>
            <a:r>
              <a:rPr dirty="0"/>
              <a:t>        scope-resolver="com.jiuyun.MyScopeResolver"/&gt;</a:t>
            </a: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代理方式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可以使用</a:t>
            </a:r>
            <a:r>
              <a:rPr lang="en-US" altLang="zh-CN"/>
              <a:t>scoped-proxy</a:t>
            </a:r>
            <a:r>
              <a:t>属性指定代理，有三个值可以选：</a:t>
            </a:r>
            <a:r>
              <a:rPr lang="en-US" altLang="zh-CN"/>
              <a:t>no,interfaces,targetClass</a:t>
            </a:r>
          </a:p>
          <a:p>
            <a:pPr marL="0" lvl="0" indent="0">
              <a:lnSpc>
                <a:spcPct val="110000"/>
              </a:lnSpc>
              <a:buNone/>
            </a:pPr>
            <a:r>
              <a:rPr lang="en-US" altLang="zh-CN"/>
              <a:t>&lt;beans&gt;</a:t>
            </a:r>
          </a:p>
          <a:p>
            <a:pPr marL="0" lvl="0" indent="0">
              <a:lnSpc>
                <a:spcPct val="110000"/>
              </a:lnSpc>
              <a:buNone/>
            </a:pPr>
            <a:r>
              <a:rPr lang="en-US" altLang="zh-CN"/>
              <a:t>	&lt;context:component-scan base-package="com.jiuyun" </a:t>
            </a:r>
          </a:p>
          <a:p>
            <a:pPr marL="0" lvl="0" indent="0">
              <a:lnSpc>
                <a:spcPct val="110000"/>
              </a:lnSpc>
              <a:buNone/>
            </a:pPr>
            <a:r>
              <a:rPr lang="en-US" altLang="zh-CN"/>
              <a:t>		scoped-proxy="interfaces"/&gt;</a:t>
            </a:r>
          </a:p>
          <a:p>
            <a:pPr marL="0" lvl="0" indent="0">
              <a:lnSpc>
                <a:spcPct val="110000"/>
              </a:lnSpc>
              <a:buNone/>
            </a:pPr>
            <a:r>
              <a:rPr lang="en-US" altLang="zh-CN"/>
              <a:t>&lt;/beans&gt;</a:t>
            </a: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注解方式实现</a:t>
            </a:r>
            <a:r>
              <a:rPr lang="en-US" altLang="zh-CN"/>
              <a:t>Bean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@Component</a:t>
            </a:r>
          </a:p>
          <a:p>
            <a:r>
              <a:rPr lang="en-US" altLang="zh-CN"/>
              <a:t>@Scope</a:t>
            </a: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@Required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@Required</a:t>
            </a:r>
            <a:r>
              <a:rPr>
                <a:sym typeface="+mn-ea"/>
              </a:rPr>
              <a:t>注解适用于</a:t>
            </a:r>
            <a:r>
              <a:rPr lang="en-US" altLang="zh-CN">
                <a:sym typeface="+mn-ea"/>
              </a:rPr>
              <a:t>bean</a:t>
            </a:r>
            <a:r>
              <a:rPr>
                <a:sym typeface="+mn-ea"/>
              </a:rPr>
              <a:t>属性的</a:t>
            </a:r>
            <a:r>
              <a:rPr lang="en-US" altLang="zh-CN">
                <a:sym typeface="+mn-ea"/>
              </a:rPr>
              <a:t>setter</a:t>
            </a:r>
            <a:r>
              <a:rPr>
                <a:sym typeface="+mn-ea"/>
              </a:rPr>
              <a:t>方法</a:t>
            </a:r>
          </a:p>
          <a:p>
            <a:r>
              <a:rPr>
                <a:sym typeface="+mn-ea"/>
              </a:rPr>
              <a:t>这个注解仅仅表示受影响的</a:t>
            </a:r>
            <a:r>
              <a:rPr lang="en-US" altLang="zh-CN">
                <a:sym typeface="+mn-ea"/>
              </a:rPr>
              <a:t>bean</a:t>
            </a:r>
            <a:r>
              <a:rPr>
                <a:sym typeface="+mn-ea"/>
              </a:rPr>
              <a:t>属性必须在配置时被填充，通过在</a:t>
            </a:r>
            <a:r>
              <a:rPr lang="en-US" altLang="zh-CN">
                <a:sym typeface="+mn-ea"/>
              </a:rPr>
              <a:t>bean</a:t>
            </a:r>
            <a:r>
              <a:rPr>
                <a:sym typeface="+mn-ea"/>
              </a:rPr>
              <a:t>定义或通过自动装配一个明确的属性值</a:t>
            </a:r>
          </a:p>
          <a:p>
            <a:pPr marL="0" indent="0">
              <a:buNone/>
            </a:pPr>
            <a:r>
              <a:rPr lang="en-US" altLang="zh-CN">
                <a:sym typeface="+mn-ea"/>
              </a:rPr>
              <a:t>public class RequiredDemo {</a:t>
            </a:r>
          </a:p>
          <a:p>
            <a:pPr marL="0" indent="0">
              <a:buNone/>
            </a:pPr>
            <a:r>
              <a:rPr lang="en-US" altLang="zh-CN">
                <a:sym typeface="+mn-ea"/>
              </a:rPr>
              <a:t>	private BaseDAO baseDAO;</a:t>
            </a:r>
          </a:p>
          <a:p>
            <a:pPr marL="0" indent="0">
              <a:buNone/>
            </a:pPr>
            <a:r>
              <a:rPr lang="en-US" altLang="zh-CN">
                <a:sym typeface="+mn-ea"/>
              </a:rPr>
              <a:t>	@Required</a:t>
            </a:r>
          </a:p>
          <a:p>
            <a:pPr marL="0" indent="0">
              <a:buNone/>
            </a:pPr>
            <a:r>
              <a:rPr lang="en-US" altLang="zh-CN">
                <a:sym typeface="+mn-ea"/>
              </a:rPr>
              <a:t>	public void setBaseDAO(BaseDAO baseDAO) {</a:t>
            </a:r>
          </a:p>
          <a:p>
            <a:pPr marL="0" indent="0">
              <a:buNone/>
            </a:pPr>
            <a:r>
              <a:rPr lang="en-US" altLang="zh-CN">
                <a:sym typeface="+mn-ea"/>
              </a:rPr>
              <a:t>		this.baseDAO = baseDAO;</a:t>
            </a:r>
          </a:p>
          <a:p>
            <a:pPr marL="0" indent="0">
              <a:buNone/>
            </a:pPr>
            <a:r>
              <a:rPr lang="en-US" altLang="zh-CN">
                <a:sym typeface="+mn-ea"/>
              </a:rPr>
              <a:t>	}</a:t>
            </a:r>
          </a:p>
          <a:p>
            <a:pPr marL="0" indent="0">
              <a:buNone/>
            </a:pPr>
            <a:r>
              <a:rPr lang="en-US" altLang="zh-CN">
                <a:sym typeface="+mn-ea"/>
              </a:rPr>
              <a:t>}</a:t>
            </a: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@Autowired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可以将</a:t>
            </a:r>
            <a:r>
              <a:rPr lang="en-US" altLang="zh-CN"/>
              <a:t>@Autowired</a:t>
            </a:r>
            <a:r>
              <a:t>注解为传统的</a:t>
            </a:r>
            <a:r>
              <a:rPr lang="en-US" altLang="zh-CN"/>
              <a:t>setter</a:t>
            </a:r>
            <a:r>
              <a:t>方法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public class RequiredDemo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private BaseDAO baseDAO;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@Autowired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public void setBaseDAO(BaseDAO baseDAO)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	this.baseDAO = baseDAO;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}</a:t>
            </a:r>
          </a:p>
          <a:p>
            <a:r>
              <a:t>可用于构造器或成员变量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public class RequiredDemo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private BaseDAO baseDAO;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@Autowired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public RequiredDemo (BaseDAO baseDAO)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	this.baseDAO = baseDAO;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}</a:t>
            </a:r>
          </a:p>
          <a:p>
            <a:pPr marL="0" indent="0">
              <a:buNone/>
            </a:pPr>
            <a:endParaRPr lang="en-US" altLang="zh-CN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@Autowired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默认情况下，如果因找不到合适的</a:t>
            </a:r>
            <a:r>
              <a:rPr lang="en-US" altLang="zh-CN"/>
              <a:t>bean</a:t>
            </a:r>
            <a:r>
              <a:t>将会导致</a:t>
            </a:r>
            <a:r>
              <a:rPr lang="en-US" altLang="zh-CN"/>
              <a:t>autowiring</a:t>
            </a:r>
            <a:r>
              <a:t>失败抛出异常，可以通过下面方式避免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public class RequiredDemo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private BaseDAO baseDAO;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@Autowired(required=false)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public void setBaseDAO(BaseDAO baseDAO) 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	this.baseDAO = baseDAO;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}</a:t>
            </a:r>
          </a:p>
          <a:p>
            <a:r>
              <a:t>每个类只能有一个构造器被标记为</a:t>
            </a:r>
            <a:r>
              <a:rPr lang="en-US" altLang="zh-CN"/>
              <a:t>required=true</a:t>
            </a:r>
          </a:p>
          <a:p>
            <a:r>
              <a:rPr lang="en-US" altLang="zh-CN"/>
              <a:t>@Autowired</a:t>
            </a:r>
            <a:r>
              <a:t>的必要属性</a:t>
            </a:r>
          </a:p>
          <a:p>
            <a:endParaRPr/>
          </a:p>
          <a:p>
            <a:endParaRPr/>
          </a:p>
          <a:p>
            <a:endParaRPr/>
          </a:p>
          <a:p>
            <a:endParaRPr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@Autowired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可以使用</a:t>
            </a:r>
            <a:r>
              <a:rPr lang="en-US" altLang="zh-CN"/>
              <a:t>@Autowired</a:t>
            </a:r>
            <a:r>
              <a:t>注解那些众所周知的解析依赖性接口，比如：</a:t>
            </a:r>
            <a:r>
              <a:rPr lang="en-US" altLang="zh-CN"/>
              <a:t>BeanFactory</a:t>
            </a:r>
            <a:r>
              <a:t>，</a:t>
            </a:r>
            <a:r>
              <a:rPr lang="en-US" altLang="zh-CN"/>
              <a:t>ApplicationContext</a:t>
            </a:r>
            <a:r>
              <a:t>，</a:t>
            </a:r>
            <a:r>
              <a:rPr lang="en-US" altLang="zh-CN"/>
              <a:t>Environment</a:t>
            </a:r>
            <a:r>
              <a:t>，</a:t>
            </a:r>
            <a:r>
              <a:rPr lang="en-US" altLang="zh-CN"/>
              <a:t>ResourceLoader</a:t>
            </a:r>
            <a:r>
              <a:t>，</a:t>
            </a:r>
            <a:r>
              <a:rPr lang="en-US" altLang="zh-CN"/>
              <a:t>ApplicationEventPublisher</a:t>
            </a:r>
            <a:r>
              <a:t>，</a:t>
            </a:r>
            <a:r>
              <a:rPr lang="en-US" altLang="zh-CN"/>
              <a:t>MessageSource</a:t>
            </a:r>
          </a:p>
          <a:p>
            <a:pPr marL="342900" lvl="1" indent="0">
              <a:buNone/>
            </a:pPr>
            <a:r>
              <a:rPr lang="en-US" altLang="zh-CN"/>
              <a:t>public class HelloService {</a:t>
            </a:r>
          </a:p>
          <a:p>
            <a:pPr marL="342900" lvl="1" indent="0">
              <a:buNone/>
            </a:pPr>
            <a:r>
              <a:rPr lang="en-US" altLang="zh-CN"/>
              <a:t>    @Autowired</a:t>
            </a:r>
          </a:p>
          <a:p>
            <a:pPr marL="342900" lvl="1" indent="0">
              <a:buNone/>
            </a:pPr>
            <a:r>
              <a:rPr lang="en-US" altLang="zh-CN"/>
              <a:t>    private ApplicationContext applicationContext;</a:t>
            </a:r>
          </a:p>
          <a:p>
            <a:pPr marL="342900" lvl="1" indent="0">
              <a:buNone/>
            </a:pPr>
            <a:r>
              <a:rPr lang="en-US" altLang="zh-CN"/>
              <a:t>    public HelloService() {</a:t>
            </a:r>
          </a:p>
          <a:p>
            <a:pPr marL="342900" lvl="1" indent="0">
              <a:buNone/>
            </a:pPr>
            <a:r>
              <a:rPr lang="en-US" altLang="zh-CN"/>
              <a:t>    }</a:t>
            </a:r>
          </a:p>
          <a:p>
            <a:pPr marL="342900" lvl="1" indent="0">
              <a:buNone/>
            </a:pPr>
            <a:r>
              <a:rPr lang="en-US" altLang="zh-CN"/>
              <a:t>}</a:t>
            </a:r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@Autowired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可以通过添加注解给需要该类型的数组的字段或方法，以提供</a:t>
            </a:r>
            <a:r>
              <a:rPr lang="en-US" altLang="zh-CN"/>
              <a:t>ApplicationContext</a:t>
            </a:r>
            <a:r>
              <a:t>中所有特定类型的</a:t>
            </a:r>
            <a:r>
              <a:rPr lang="en-US" altLang="zh-CN"/>
              <a:t>bean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/>
              <a:t>private Set&lt;BaseDAO&gt; baseDAOs;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/>
              <a:t>@Autowired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/>
              <a:t>public void setBaseDAOs(Set&lt;BaseDAO&gt; baseDAOs) {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/>
              <a:t>    this.baseDAOs = baseDAOs;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/>
              <a:t>}</a:t>
            </a:r>
          </a:p>
          <a:p>
            <a:r>
              <a:t>可以用于装配</a:t>
            </a:r>
            <a:r>
              <a:rPr lang="en-US" altLang="zh-CN"/>
              <a:t>key</a:t>
            </a:r>
            <a:r>
              <a:t>为</a:t>
            </a:r>
            <a:r>
              <a:rPr lang="en-US" altLang="zh-CN"/>
              <a:t>String</a:t>
            </a:r>
            <a:r>
              <a:t>类型的</a:t>
            </a:r>
            <a:r>
              <a:rPr lang="en-US" altLang="zh-CN"/>
              <a:t>Map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>
                <a:sym typeface="+mn-ea"/>
              </a:rPr>
              <a:t>private Map&lt;String, BaseDAO&gt; baseDAOs;</a:t>
            </a:r>
            <a:endParaRPr lang="en-US" altLang="zh-CN"/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>
                <a:sym typeface="+mn-ea"/>
              </a:rPr>
              <a:t>@Autowired</a:t>
            </a:r>
            <a:endParaRPr lang="en-US" altLang="zh-CN"/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>
                <a:sym typeface="+mn-ea"/>
              </a:rPr>
              <a:t>public void setBaseDAOs(Map&lt;String, BaseDAO&gt; baseDAOs) {</a:t>
            </a:r>
            <a:endParaRPr lang="en-US" altLang="zh-CN"/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>
                <a:sym typeface="+mn-ea"/>
              </a:rPr>
              <a:t>    this.baseDAOs = baseDAOs;</a:t>
            </a:r>
            <a:endParaRPr lang="en-US" altLang="zh-CN"/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>
                <a:sym typeface="+mn-ea"/>
              </a:rPr>
              <a:t>}</a:t>
            </a:r>
            <a:endParaRPr lang="en-US" altLang="zh-CN"/>
          </a:p>
          <a:p>
            <a:r>
              <a:t>如果希望数组有序，可以让</a:t>
            </a:r>
            <a:r>
              <a:rPr lang="en-US" altLang="zh-CN"/>
              <a:t>bean</a:t>
            </a:r>
            <a:r>
              <a:t>实现</a:t>
            </a:r>
            <a:r>
              <a:rPr lang="en-US" altLang="zh-CN"/>
              <a:t>org.springframework.core.Ordered</a:t>
            </a:r>
            <a:r>
              <a:t>接口或使用</a:t>
            </a:r>
            <a:r>
              <a:rPr lang="en-US" altLang="zh-CN"/>
              <a:t>@Order</a:t>
            </a:r>
            <a:r>
              <a:t>注解</a:t>
            </a: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@Autowired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@Autowired</a:t>
            </a:r>
            <a:r>
              <a:t>是由</a:t>
            </a:r>
            <a:r>
              <a:rPr lang="en-US" altLang="zh-CN"/>
              <a:t>Spring BeanPostPressor</a:t>
            </a:r>
            <a:r>
              <a:t>处理的，所以不能在自己的</a:t>
            </a:r>
            <a:r>
              <a:rPr lang="en-US" altLang="zh-CN"/>
              <a:t>BeanPostProcessor</a:t>
            </a:r>
            <a:r>
              <a:t>或</a:t>
            </a:r>
            <a:r>
              <a:rPr lang="en-US" altLang="zh-CN"/>
              <a:t>BeanFactoryPostProcessor</a:t>
            </a:r>
            <a:r>
              <a:t>类型应用这些注解，这些类型必须通过</a:t>
            </a:r>
            <a:r>
              <a:rPr lang="en-US" altLang="zh-CN"/>
              <a:t>XML</a:t>
            </a:r>
            <a:r>
              <a:t>或者</a:t>
            </a:r>
            <a:r>
              <a:rPr lang="en-US" altLang="zh-CN"/>
              <a:t>Spring</a:t>
            </a:r>
            <a:r>
              <a:t>的</a:t>
            </a:r>
            <a:r>
              <a:rPr lang="en-US" altLang="zh-CN"/>
              <a:t>@Bean</a:t>
            </a:r>
            <a:r>
              <a:t>注解加载</a:t>
            </a:r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@</a:t>
            </a:r>
            <a:r>
              <a:rPr lang="en-US" altLang="zh-CN" dirty="0" smtClean="0"/>
              <a:t>Qualifier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预选赛</a:t>
            </a:r>
            <a:r>
              <a:rPr dirty="0" smtClean="0"/>
              <a:t>按类型自动装配可能多个</a:t>
            </a:r>
            <a:r>
              <a:rPr lang="en-US" altLang="zh-CN" dirty="0"/>
              <a:t>bean</a:t>
            </a:r>
            <a:r>
              <a:rPr dirty="0" smtClean="0"/>
              <a:t>实例的情况</a:t>
            </a:r>
            <a:r>
              <a:rPr lang="zh-CN" altLang="en-US" dirty="0" smtClean="0"/>
              <a:t>（如果一个类是很多类的父类）</a:t>
            </a:r>
            <a:r>
              <a:rPr dirty="0" smtClean="0"/>
              <a:t>，</a:t>
            </a:r>
            <a:r>
              <a:rPr dirty="0"/>
              <a:t>可以使用</a:t>
            </a:r>
            <a:r>
              <a:rPr lang="en-US" altLang="zh-CN" dirty="0"/>
              <a:t>Spring</a:t>
            </a:r>
            <a:r>
              <a:rPr dirty="0"/>
              <a:t>的</a:t>
            </a:r>
            <a:r>
              <a:rPr lang="en-US" altLang="zh-CN" dirty="0"/>
              <a:t>@Qualifier</a:t>
            </a:r>
            <a:r>
              <a:rPr dirty="0"/>
              <a:t>注解缩小范围（</a:t>
            </a:r>
            <a:r>
              <a:rPr dirty="0" smtClean="0"/>
              <a:t>或指定唯一</a:t>
            </a:r>
            <a:r>
              <a:rPr lang="zh-CN" altLang="en-US" dirty="0" smtClean="0"/>
              <a:t>子类</a:t>
            </a:r>
            <a:r>
              <a:rPr dirty="0" smtClean="0"/>
              <a:t>），</a:t>
            </a:r>
            <a:r>
              <a:rPr dirty="0"/>
              <a:t>也可以用于指定单独的构造器参数或方法参数</a:t>
            </a:r>
          </a:p>
          <a:p>
            <a:r>
              <a:rPr dirty="0"/>
              <a:t>可用于注解集合类型变量</a:t>
            </a:r>
          </a:p>
          <a:p>
            <a:pPr lvl="1">
              <a:lnSpc>
                <a:spcPct val="100000"/>
              </a:lnSpc>
            </a:pPr>
            <a:r>
              <a:rPr lang="en-US" altLang="zh-CN" dirty="0"/>
              <a:t>public class </a:t>
            </a:r>
            <a:r>
              <a:rPr lang="en-US" altLang="zh-CN" dirty="0" err="1"/>
              <a:t>HelloServiceImpl</a:t>
            </a:r>
            <a:r>
              <a:rPr lang="en-US" altLang="zh-CN" dirty="0"/>
              <a:t> {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 dirty="0"/>
              <a:t>    @</a:t>
            </a:r>
            <a:r>
              <a:rPr lang="en-US" altLang="zh-CN" dirty="0" err="1"/>
              <a:t>Autowired</a:t>
            </a:r>
            <a:endParaRPr lang="en-US" altLang="zh-CN" dirty="0"/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 dirty="0"/>
              <a:t>    @Qualifier(“</a:t>
            </a:r>
            <a:r>
              <a:rPr lang="en-US" altLang="zh-CN" dirty="0" err="1"/>
              <a:t>studentDAO</a:t>
            </a:r>
            <a:r>
              <a:rPr lang="en-US" altLang="zh-CN" dirty="0"/>
              <a:t>”)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 dirty="0"/>
              <a:t>    private </a:t>
            </a:r>
            <a:r>
              <a:rPr lang="en-US" altLang="zh-CN" dirty="0" err="1"/>
              <a:t>BaseDAO</a:t>
            </a:r>
            <a:r>
              <a:rPr lang="en-US" altLang="zh-CN" dirty="0"/>
              <a:t> </a:t>
            </a:r>
            <a:r>
              <a:rPr lang="en-US" altLang="zh-CN" dirty="0" err="1"/>
              <a:t>baseDAO</a:t>
            </a:r>
            <a:r>
              <a:rPr lang="en-US" altLang="zh-CN" dirty="0"/>
              <a:t>;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 dirty="0"/>
              <a:t>}</a:t>
            </a:r>
          </a:p>
          <a:p>
            <a:pPr lvl="1">
              <a:lnSpc>
                <a:spcPct val="100000"/>
              </a:lnSpc>
            </a:pPr>
            <a:r>
              <a:rPr lang="en-US" altLang="zh-CN" dirty="0">
                <a:sym typeface="+mn-ea"/>
              </a:rPr>
              <a:t>public class </a:t>
            </a:r>
            <a:r>
              <a:rPr lang="en-US" altLang="zh-CN" dirty="0" err="1">
                <a:sym typeface="+mn-ea"/>
              </a:rPr>
              <a:t>HelloServiceImpl</a:t>
            </a:r>
            <a:r>
              <a:rPr lang="en-US" altLang="zh-CN" dirty="0">
                <a:sym typeface="+mn-ea"/>
              </a:rPr>
              <a:t> {</a:t>
            </a:r>
            <a:endParaRPr lang="en-US" altLang="zh-CN" dirty="0"/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 dirty="0">
                <a:sym typeface="+mn-ea"/>
              </a:rPr>
              <a:t>    private </a:t>
            </a:r>
            <a:r>
              <a:rPr lang="en-US" altLang="zh-CN" dirty="0" err="1">
                <a:sym typeface="+mn-ea"/>
              </a:rPr>
              <a:t>BaseDAO</a:t>
            </a:r>
            <a:r>
              <a:rPr lang="en-US" altLang="zh-CN" dirty="0">
                <a:sym typeface="+mn-ea"/>
              </a:rPr>
              <a:t> </a:t>
            </a:r>
            <a:r>
              <a:rPr lang="en-US" altLang="zh-CN" dirty="0" err="1">
                <a:sym typeface="+mn-ea"/>
              </a:rPr>
              <a:t>baseDAO</a:t>
            </a:r>
            <a:r>
              <a:rPr lang="en-US" altLang="zh-CN" dirty="0">
                <a:sym typeface="+mn-ea"/>
              </a:rPr>
              <a:t>;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 dirty="0">
                <a:sym typeface="+mn-ea"/>
              </a:rPr>
              <a:t>    @</a:t>
            </a:r>
            <a:r>
              <a:rPr lang="en-US" altLang="zh-CN" dirty="0" err="1">
                <a:sym typeface="+mn-ea"/>
              </a:rPr>
              <a:t>Autowired</a:t>
            </a:r>
            <a:endParaRPr lang="en-US" altLang="zh-CN" dirty="0">
              <a:sym typeface="+mn-ea"/>
            </a:endParaRP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 dirty="0">
                <a:sym typeface="+mn-ea"/>
              </a:rPr>
              <a:t>    public void </a:t>
            </a:r>
            <a:r>
              <a:rPr lang="en-US" altLang="zh-CN" dirty="0" err="1">
                <a:sym typeface="+mn-ea"/>
              </a:rPr>
              <a:t>setBaseDAO</a:t>
            </a:r>
            <a:r>
              <a:rPr lang="en-US" altLang="zh-CN" dirty="0">
                <a:sym typeface="+mn-ea"/>
              </a:rPr>
              <a:t>(@Qualifier(“</a:t>
            </a:r>
            <a:r>
              <a:rPr lang="en-US" altLang="zh-CN" dirty="0" err="1">
                <a:sym typeface="+mn-ea"/>
              </a:rPr>
              <a:t>studentDAO</a:t>
            </a:r>
            <a:r>
              <a:rPr lang="en-US" altLang="zh-CN" dirty="0">
                <a:sym typeface="+mn-ea"/>
              </a:rPr>
              <a:t>”)</a:t>
            </a:r>
            <a:r>
              <a:rPr lang="en-US" altLang="zh-CN" dirty="0" err="1">
                <a:sym typeface="+mn-ea"/>
              </a:rPr>
              <a:t>BaseDAO</a:t>
            </a:r>
            <a:r>
              <a:rPr lang="en-US" altLang="zh-CN" dirty="0">
                <a:sym typeface="+mn-ea"/>
              </a:rPr>
              <a:t> </a:t>
            </a:r>
            <a:r>
              <a:rPr lang="en-US" altLang="zh-CN" dirty="0" err="1">
                <a:sym typeface="+mn-ea"/>
              </a:rPr>
              <a:t>baseDAO</a:t>
            </a:r>
            <a:r>
              <a:rPr lang="en-US" altLang="zh-CN" dirty="0">
                <a:sym typeface="+mn-ea"/>
              </a:rPr>
              <a:t>) {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 dirty="0">
                <a:sym typeface="+mn-ea"/>
              </a:rPr>
              <a:t>        </a:t>
            </a:r>
            <a:r>
              <a:rPr lang="en-US" altLang="zh-CN" dirty="0" err="1">
                <a:sym typeface="+mn-ea"/>
              </a:rPr>
              <a:t>this.baseDAO</a:t>
            </a:r>
            <a:r>
              <a:rPr lang="en-US" altLang="zh-CN" dirty="0">
                <a:sym typeface="+mn-ea"/>
              </a:rPr>
              <a:t> = </a:t>
            </a:r>
            <a:r>
              <a:rPr lang="en-US" altLang="zh-CN" dirty="0" err="1">
                <a:sym typeface="+mn-ea"/>
              </a:rPr>
              <a:t>baseDAO</a:t>
            </a:r>
            <a:r>
              <a:rPr lang="en-US" altLang="zh-CN" dirty="0">
                <a:sym typeface="+mn-ea"/>
              </a:rPr>
              <a:t>;</a:t>
            </a:r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 dirty="0">
                <a:sym typeface="+mn-ea"/>
              </a:rPr>
              <a:t>    }</a:t>
            </a:r>
            <a:endParaRPr lang="en-US" altLang="zh-CN" dirty="0"/>
          </a:p>
          <a:p>
            <a:pPr marL="342900" lvl="1" indent="0">
              <a:lnSpc>
                <a:spcPct val="100000"/>
              </a:lnSpc>
              <a:buNone/>
            </a:pPr>
            <a:r>
              <a:rPr lang="en-US" altLang="zh-CN" dirty="0">
                <a:sym typeface="+mn-ea"/>
              </a:rPr>
              <a:t>}</a:t>
            </a:r>
            <a:endParaRPr lang="en-US" altLang="zh-CN" dirty="0"/>
          </a:p>
          <a:p>
            <a:pPr marL="342900" lvl="1" indent="0">
              <a:buNone/>
            </a:pPr>
            <a:endParaRPr lang="en-US" altLang="zh-CN" dirty="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主要内容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Bean</a:t>
            </a:r>
            <a:r>
              <a:t>的定义及作用域的注解实现</a:t>
            </a:r>
          </a:p>
          <a:p>
            <a:r>
              <a:rPr lang="en-US" altLang="zh-CN"/>
              <a:t>@Autowired</a:t>
            </a:r>
          </a:p>
          <a:p>
            <a:r>
              <a:rPr lang="en-US" altLang="zh-CN"/>
              <a:t>@Bean</a:t>
            </a:r>
          </a:p>
          <a:p>
            <a:r>
              <a:rPr lang="en-US" altLang="zh-CN"/>
              <a:t>@ImportResource</a:t>
            </a:r>
            <a:r>
              <a:t>和</a:t>
            </a:r>
            <a:r>
              <a:rPr lang="en-US" altLang="zh-CN"/>
              <a:t>@Value</a:t>
            </a:r>
          </a:p>
          <a:p>
            <a:r>
              <a:rPr lang="en-US" altLang="zh-CN"/>
              <a:t>@Bean</a:t>
            </a:r>
            <a:r>
              <a:t>和</a:t>
            </a:r>
            <a:r>
              <a:rPr lang="en-US" altLang="zh-CN"/>
              <a:t>@Scope</a:t>
            </a:r>
          </a:p>
          <a:p>
            <a:r>
              <a:rPr lang="en-US" altLang="zh-CN"/>
              <a:t>Spring</a:t>
            </a:r>
            <a:r>
              <a:t>对</a:t>
            </a:r>
            <a:r>
              <a:rPr lang="en-US" altLang="zh-CN"/>
              <a:t>JSR</a:t>
            </a:r>
            <a:r>
              <a:t>的支持说明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@Qualier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&lt;beans xmlns="http://www.springframework.org/schema/beans"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   xmlns:xsi="http://www.w3.org/2001/XMLSchema-instance"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   xmlns:http="http://www.springframework.org/schema/c"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   xmlns:context="http://www.springframework.org/schema/context"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   xsi:schemaLocation="http://www.springframework.org/schema/beans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   http://www.springframework.org/schema/beans/spring-beans.xsd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   http://www.springframework.org/schema/context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   http://www.springframework.org/schema/context/spring-context.xsd"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   default-init-method="init" default-destroy-method="destroy"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   default-autowire="byType"&gt;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&lt;bean id="helloService" class="com.jiuyun.service.impl.HelloServiceImpl" scope="prototype" &gt;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    </a:t>
            </a:r>
            <a:r>
              <a:rPr lang="zh-CN" altLang="en-US" b="1">
                <a:solidFill>
                  <a:srgbClr val="FF0000"/>
                </a:solidFill>
              </a:rPr>
              <a:t>&lt;qualifier type="com.jiuyun.dao.BaseDAO" value="</a:t>
            </a:r>
            <a:r>
              <a:rPr lang="en-US" altLang="zh-CN" b="1">
                <a:solidFill>
                  <a:srgbClr val="FF0000"/>
                </a:solidFill>
              </a:rPr>
              <a:t>studentDAO</a:t>
            </a:r>
            <a:r>
              <a:rPr lang="zh-CN" altLang="en-US" b="1">
                <a:solidFill>
                  <a:srgbClr val="FF0000"/>
                </a:solidFill>
              </a:rPr>
              <a:t>"&gt;&lt;/qualifier&gt;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&lt;/bean&gt;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&lt;/beans&gt;</a:t>
            </a:r>
          </a:p>
        </p:txBody>
      </p:sp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如果通过名字进行注入，主要使用的不是</a:t>
            </a:r>
            <a:r>
              <a:rPr lang="en-US" altLang="zh-CN" dirty="0"/>
              <a:t>@</a:t>
            </a:r>
            <a:r>
              <a:rPr lang="en-US" altLang="zh-CN" dirty="0" err="1"/>
              <a:t>Autowired</a:t>
            </a:r>
            <a:r>
              <a:rPr dirty="0"/>
              <a:t>，替代方案是使用</a:t>
            </a:r>
            <a:r>
              <a:rPr lang="en-US" altLang="zh-CN" dirty="0"/>
              <a:t>@Resource</a:t>
            </a:r>
            <a:r>
              <a:rPr dirty="0"/>
              <a:t>注解，它是通过其独特的名称来定义识别特定目标的（</a:t>
            </a:r>
            <a:r>
              <a:rPr dirty="0" smtClean="0"/>
              <a:t>与所</a:t>
            </a:r>
            <a:r>
              <a:rPr lang="zh-CN" altLang="en-US" dirty="0" smtClean="0"/>
              <a:t>声明</a:t>
            </a:r>
            <a:r>
              <a:rPr dirty="0" smtClean="0"/>
              <a:t>的类型无关的匹配过程</a:t>
            </a:r>
            <a:r>
              <a:rPr dirty="0"/>
              <a:t>）</a:t>
            </a:r>
          </a:p>
          <a:p>
            <a:r>
              <a:rPr dirty="0"/>
              <a:t>因语义差异，集合或</a:t>
            </a:r>
            <a:r>
              <a:rPr lang="en-US" altLang="zh-CN" dirty="0"/>
              <a:t>Map</a:t>
            </a:r>
            <a:r>
              <a:rPr dirty="0"/>
              <a:t>类型的</a:t>
            </a:r>
            <a:r>
              <a:rPr lang="en-US" altLang="zh-CN" dirty="0"/>
              <a:t>bean</a:t>
            </a:r>
            <a:r>
              <a:rPr dirty="0"/>
              <a:t>无法通过</a:t>
            </a:r>
            <a:r>
              <a:rPr lang="en-US" altLang="zh-CN" dirty="0"/>
              <a:t>@</a:t>
            </a:r>
            <a:r>
              <a:rPr lang="en-US" altLang="zh-CN" dirty="0" err="1"/>
              <a:t>Autowired</a:t>
            </a:r>
            <a:r>
              <a:rPr dirty="0"/>
              <a:t>来注入，因为没有类型匹配到这样的</a:t>
            </a:r>
            <a:r>
              <a:rPr lang="en-US" altLang="zh-CN" dirty="0"/>
              <a:t>bean</a:t>
            </a:r>
            <a:r>
              <a:rPr dirty="0"/>
              <a:t>，为这些</a:t>
            </a:r>
            <a:r>
              <a:rPr lang="en-US" altLang="zh-CN" dirty="0"/>
              <a:t>bean</a:t>
            </a:r>
            <a:r>
              <a:rPr dirty="0"/>
              <a:t>使用</a:t>
            </a:r>
            <a:r>
              <a:rPr lang="en-US" altLang="zh-CN" dirty="0"/>
              <a:t>@Resource</a:t>
            </a:r>
            <a:r>
              <a:rPr dirty="0"/>
              <a:t>注解，通过唯一名称引用集合或</a:t>
            </a:r>
            <a:r>
              <a:rPr lang="en-US" altLang="zh-CN" dirty="0"/>
              <a:t>Map</a:t>
            </a:r>
            <a:r>
              <a:rPr dirty="0"/>
              <a:t>的</a:t>
            </a:r>
            <a:r>
              <a:rPr lang="en-US" altLang="zh-CN" dirty="0"/>
              <a:t>bean</a:t>
            </a:r>
          </a:p>
          <a:p>
            <a:r>
              <a:rPr lang="en-US" altLang="zh-CN" dirty="0"/>
              <a:t>@</a:t>
            </a:r>
            <a:r>
              <a:rPr lang="en-US" altLang="zh-CN" dirty="0" err="1"/>
              <a:t>Autowired</a:t>
            </a:r>
            <a:r>
              <a:rPr dirty="0"/>
              <a:t>使用于</a:t>
            </a:r>
            <a:r>
              <a:rPr lang="en-US" altLang="zh-CN" dirty="0"/>
              <a:t>field</a:t>
            </a:r>
            <a:r>
              <a:rPr dirty="0"/>
              <a:t>，</a:t>
            </a:r>
            <a:r>
              <a:rPr lang="en-US" altLang="zh-CN" dirty="0" err="1"/>
              <a:t>constructors,multi</a:t>
            </a:r>
            <a:r>
              <a:rPr lang="en-US" altLang="zh-CN" dirty="0"/>
              <a:t>-argument</a:t>
            </a:r>
            <a:r>
              <a:rPr dirty="0"/>
              <a:t>，</a:t>
            </a:r>
            <a:r>
              <a:rPr lang="en-US" altLang="zh-CN" dirty="0"/>
              <a:t>methods</a:t>
            </a:r>
            <a:r>
              <a:rPr dirty="0"/>
              <a:t>这些允许在参数级别使用</a:t>
            </a:r>
            <a:r>
              <a:rPr lang="en-US" altLang="zh-CN" dirty="0"/>
              <a:t>@Qualifier</a:t>
            </a:r>
            <a:r>
              <a:rPr dirty="0"/>
              <a:t>注解缩小范围的情况</a:t>
            </a:r>
          </a:p>
          <a:p>
            <a:r>
              <a:rPr lang="en-US" altLang="zh-CN" dirty="0"/>
              <a:t>@Resource</a:t>
            </a:r>
            <a:r>
              <a:rPr dirty="0"/>
              <a:t>适用于成员变量、只有一个参数的</a:t>
            </a:r>
            <a:r>
              <a:rPr lang="en-US" altLang="zh-CN" dirty="0"/>
              <a:t>setter</a:t>
            </a:r>
            <a:r>
              <a:rPr dirty="0"/>
              <a:t>方法，所以在目标是构造器或一个多参数方法时，最好的方式是使用</a:t>
            </a:r>
            <a:r>
              <a:rPr lang="en-US" altLang="zh-CN" dirty="0"/>
              <a:t>qualifiers</a:t>
            </a:r>
          </a:p>
        </p:txBody>
      </p:sp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基于</a:t>
            </a:r>
            <a:r>
              <a:rPr lang="en-US" altLang="zh-CN"/>
              <a:t>java</a:t>
            </a:r>
            <a:r>
              <a:t>的容器注解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@Bean</a:t>
            </a:r>
            <a:r>
              <a:t>标识一个用于配置和初始化一个由</a:t>
            </a:r>
            <a:r>
              <a:rPr lang="en-US" altLang="zh-CN"/>
              <a:t>SpringIOC</a:t>
            </a:r>
            <a:r>
              <a:t>容器管理的新对象的方法，类似于</a:t>
            </a:r>
            <a:r>
              <a:rPr lang="en-US" altLang="zh-CN"/>
              <a:t>XML</a:t>
            </a:r>
            <a:r>
              <a:t>配置文件的</a:t>
            </a:r>
            <a:r>
              <a:rPr lang="en-US" altLang="zh-CN"/>
              <a:t>&lt;bean/&gt;</a:t>
            </a:r>
          </a:p>
          <a:p>
            <a:r>
              <a:t>可以在</a:t>
            </a:r>
            <a:r>
              <a:rPr lang="en-US" altLang="zh-CN"/>
              <a:t>Spring</a:t>
            </a:r>
            <a:r>
              <a:t>的</a:t>
            </a:r>
            <a:r>
              <a:rPr lang="en-US" altLang="zh-CN"/>
              <a:t>@Component</a:t>
            </a:r>
            <a:r>
              <a:t>注解的类中使用</a:t>
            </a:r>
            <a:r>
              <a:rPr lang="en-US" altLang="zh-CN"/>
              <a:t>@Bean</a:t>
            </a:r>
            <a:r>
              <a:t>注解任何方法（仅仅是可以）</a:t>
            </a:r>
          </a:p>
          <a:p>
            <a:r>
              <a:t>通常使用的是</a:t>
            </a:r>
            <a:r>
              <a:rPr lang="en-US" altLang="zh-CN"/>
              <a:t>@Configuration</a:t>
            </a:r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/>
              <a:t>@Configuration</a:t>
            </a:r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/>
              <a:t>public class AppConfig {</a:t>
            </a:r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/>
              <a:t>    @Bean</a:t>
            </a:r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/>
              <a:t>    public MyService myService() {	</a:t>
            </a:r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/>
              <a:t>        return new MyServiceImpl()</a:t>
            </a:r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/>
              <a:t>    }</a:t>
            </a:r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/>
              <a:t>}</a:t>
            </a:r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/>
              <a:t>&lt;beans&gt;</a:t>
            </a:r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/>
              <a:t>    &lt;bean id=”myService” class=”com.jiuyun.service.impl.MyServiceImpl”/&gt;</a:t>
            </a:r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/>
              <a:t>&lt;/beans&gt;</a:t>
            </a:r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@Bean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自定义</a:t>
            </a:r>
            <a:r>
              <a:rPr lang="en-US" altLang="zh-CN"/>
              <a:t>Bean name</a:t>
            </a:r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>
                <a:sym typeface="+mn-ea"/>
              </a:rPr>
              <a:t>@Configuration</a:t>
            </a:r>
            <a:endParaRPr lang="en-US" altLang="zh-CN"/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>
                <a:sym typeface="+mn-ea"/>
              </a:rPr>
              <a:t>public class AppConfig {</a:t>
            </a:r>
            <a:endParaRPr lang="en-US" altLang="zh-CN"/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>
                <a:sym typeface="+mn-ea"/>
              </a:rPr>
              <a:t>    @Bean</a:t>
            </a:r>
            <a:endParaRPr lang="en-US" altLang="zh-CN"/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>
                <a:sym typeface="+mn-ea"/>
              </a:rPr>
              <a:t>    public MyService myService() {	</a:t>
            </a:r>
            <a:endParaRPr lang="en-US" altLang="zh-CN"/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>
                <a:sym typeface="+mn-ea"/>
              </a:rPr>
              <a:t>        return new MyServiceImpl()</a:t>
            </a:r>
            <a:endParaRPr lang="en-US" altLang="zh-CN"/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>
                <a:sym typeface="+mn-ea"/>
              </a:rPr>
              <a:t>    }</a:t>
            </a:r>
            <a:endParaRPr lang="en-US" altLang="zh-CN"/>
          </a:p>
          <a:p>
            <a:pPr marL="342900" lvl="1" indent="0">
              <a:lnSpc>
                <a:spcPct val="110000"/>
              </a:lnSpc>
              <a:buNone/>
            </a:pPr>
            <a:r>
              <a:rPr lang="en-US" altLang="zh-CN">
                <a:sym typeface="+mn-ea"/>
              </a:rPr>
              <a:t>}</a:t>
            </a:r>
            <a:endParaRPr lang="en-US" altLang="zh-CN"/>
          </a:p>
          <a:p>
            <a:pPr marL="342900" lvl="1" indent="0">
              <a:buNone/>
            </a:pP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@Bean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init-method&amp;destroy-method</a:t>
            </a:r>
          </a:p>
          <a:p>
            <a:pPr marL="342900" lvl="1" indent="0">
              <a:buNone/>
            </a:pPr>
            <a:r>
              <a:rPr lang="en-US" altLang="zh-CN"/>
              <a:t>public class Foo {</a:t>
            </a:r>
          </a:p>
          <a:p>
            <a:pPr marL="342900" lvl="1" indent="0">
              <a:buNone/>
            </a:pPr>
            <a:r>
              <a:rPr lang="en-US" altLang="zh-CN"/>
              <a:t>    public void init(){}</a:t>
            </a:r>
          </a:p>
          <a:p>
            <a:pPr marL="342900" lvl="1" indent="0">
              <a:buNone/>
            </a:pPr>
            <a:r>
              <a:rPr lang="en-US" altLang="zh-CN"/>
              <a:t>}</a:t>
            </a:r>
          </a:p>
          <a:p>
            <a:pPr marL="342900" lvl="1" indent="0">
              <a:buNone/>
            </a:pPr>
            <a:r>
              <a:rPr lang="en-US" altLang="zh-CN"/>
              <a:t>public class Bar {</a:t>
            </a:r>
          </a:p>
          <a:p>
            <a:pPr marL="342900" lvl="1" indent="0">
              <a:buNone/>
            </a:pPr>
            <a:r>
              <a:rPr lang="en-US" altLang="zh-CN"/>
              <a:t>    public void clearup(){}</a:t>
            </a:r>
          </a:p>
          <a:p>
            <a:pPr marL="342900" lvl="1" indent="0">
              <a:buNone/>
            </a:pPr>
            <a:r>
              <a:rPr lang="en-US" altLang="zh-CN"/>
              <a:t>}</a:t>
            </a:r>
          </a:p>
          <a:p>
            <a:pPr marL="342900" lvl="1" indent="0">
              <a:buNone/>
            </a:pPr>
            <a:r>
              <a:rPr lang="en-US" altLang="zh-CN"/>
              <a:t>@Configuration</a:t>
            </a:r>
          </a:p>
          <a:p>
            <a:pPr marL="342900" lvl="1" indent="0">
              <a:buNone/>
            </a:pPr>
            <a:r>
              <a:rPr lang="en-US" altLang="zh-CN"/>
              <a:t>public class AppConfig {</a:t>
            </a:r>
          </a:p>
          <a:p>
            <a:pPr marL="342900" lvl="1" indent="0">
              <a:buNone/>
            </a:pPr>
            <a:r>
              <a:rPr lang="en-US" altLang="zh-CN"/>
              <a:t>    @Bean(initMethod = “init”)</a:t>
            </a:r>
          </a:p>
          <a:p>
            <a:pPr marL="342900" lvl="1" indent="0">
              <a:buNone/>
            </a:pPr>
            <a:r>
              <a:rPr lang="en-US" altLang="zh-CN"/>
              <a:t>    public Foo foo() {    return new Foo(); }</a:t>
            </a:r>
          </a:p>
          <a:p>
            <a:pPr marL="342900" lvl="1" indent="0">
              <a:buNone/>
            </a:pPr>
            <a:r>
              <a:rPr lang="en-US" altLang="zh-CN"/>
              <a:t>    @Bean(destroyMethod = “cleanup”)</a:t>
            </a:r>
          </a:p>
          <a:p>
            <a:pPr marL="342900" lvl="1" indent="0">
              <a:buNone/>
            </a:pPr>
            <a:r>
              <a:rPr lang="en-US" altLang="zh-CN"/>
              <a:t>    public Bar bar() {    return new Bar();  }</a:t>
            </a:r>
          </a:p>
          <a:p>
            <a:pPr marL="342900" lvl="1" indent="0">
              <a:buNone/>
            </a:pPr>
            <a:r>
              <a:rPr lang="en-US" altLang="zh-CN"/>
              <a:t>}</a:t>
            </a:r>
          </a:p>
        </p:txBody>
      </p:sp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0">
              <a:lnSpc>
                <a:spcPct val="80000"/>
              </a:lnSpc>
              <a:buNone/>
            </a:pPr>
            <a:r>
              <a:rPr lang="zh-CN" altLang="en-US"/>
              <a:t>&lt;context:property-placeholder location="classpath:db.properties" /&gt;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zh-CN" altLang="en-US"/>
              <a:t>&lt;bean class="org.springframework.jdbc.dataresource.DriverManagerDataResource"&gt;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zh-CN" altLang="en-US"/>
              <a:t>        &lt;property name="url" value="${</a:t>
            </a:r>
            <a:r>
              <a:rPr lang="en-US" altLang="zh-CN">
                <a:sym typeface="+mn-ea"/>
              </a:rPr>
              <a:t>jdbc.</a:t>
            </a:r>
            <a:r>
              <a:rPr lang="zh-CN" altLang="en-US"/>
              <a:t>url}"&gt;&lt;/property&gt;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zh-CN" altLang="en-US"/>
              <a:t>        &lt;property name="username" value="${</a:t>
            </a:r>
            <a:r>
              <a:rPr lang="en-US" altLang="zh-CN">
                <a:sym typeface="+mn-ea"/>
              </a:rPr>
              <a:t>jdbc.</a:t>
            </a:r>
            <a:r>
              <a:rPr lang="zh-CN" altLang="en-US"/>
              <a:t>username}"&gt;&lt;/property&gt;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zh-CN" altLang="en-US"/>
              <a:t>        &lt;property name="password" value="${</a:t>
            </a:r>
            <a:r>
              <a:rPr lang="en-US" altLang="zh-CN">
                <a:sym typeface="+mn-ea"/>
              </a:rPr>
              <a:t>jdbc.</a:t>
            </a:r>
            <a:r>
              <a:rPr lang="zh-CN" altLang="en-US"/>
              <a:t>password}"&gt;&lt;/property&gt;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zh-CN" altLang="en-US"/>
              <a:t>&lt;/bean&gt;</a:t>
            </a:r>
          </a:p>
          <a:p>
            <a:pPr marL="342900" lvl="1" indent="0">
              <a:lnSpc>
                <a:spcPct val="80000"/>
              </a:lnSpc>
              <a:buNone/>
            </a:pPr>
            <a:endParaRPr lang="zh-CN" altLang="en-US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@Configuration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@ImportResource(“classpath:db.properties”)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public class AppConfig {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    @Value(“${jdbc.url}”)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    private String url;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    @Value(“${</a:t>
            </a:r>
            <a:r>
              <a:rPr lang="en-US" altLang="zh-CN">
                <a:sym typeface="+mn-ea"/>
              </a:rPr>
              <a:t>jdbc.</a:t>
            </a:r>
            <a:r>
              <a:rPr lang="en-US" altLang="zh-CN"/>
              <a:t>username}”)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    private String username;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    @Value(“${</a:t>
            </a:r>
            <a:r>
              <a:rPr lang="en-US" altLang="zh-CN">
                <a:sym typeface="+mn-ea"/>
              </a:rPr>
              <a:t>jdbc.</a:t>
            </a:r>
            <a:r>
              <a:rPr lang="en-US" altLang="zh-CN"/>
              <a:t>password}”)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    private String pwd;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    @Bean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    public DataSource dataSource() {	return new DriverManagerDataSource(url,username,pwd);}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}</a:t>
            </a:r>
          </a:p>
        </p:txBody>
      </p:sp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@Bean and @Scope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@Bean</a:t>
            </a:r>
            <a:r>
              <a:t>默认是</a:t>
            </a:r>
            <a:r>
              <a:rPr lang="en-US" altLang="zh-CN"/>
              <a:t>singleton</a:t>
            </a:r>
          </a:p>
          <a:p>
            <a:r>
              <a:t>配合</a:t>
            </a:r>
            <a:r>
              <a:rPr lang="en-US" altLang="zh-CN"/>
              <a:t>@Scope</a:t>
            </a:r>
            <a:r>
              <a:t>（</a:t>
            </a:r>
            <a:r>
              <a:rPr lang="en-US" altLang="zh-CN"/>
              <a:t>“prototype”</a:t>
            </a:r>
            <a:r>
              <a:t>）让</a:t>
            </a:r>
            <a:r>
              <a:rPr lang="en-US" altLang="zh-CN"/>
              <a:t>bean</a:t>
            </a:r>
            <a:r>
              <a:t>变更作用域</a:t>
            </a:r>
          </a:p>
          <a:p>
            <a:pPr marL="342900" lvl="1" indent="0">
              <a:buNone/>
            </a:pPr>
            <a:r>
              <a:rPr lang="en-US" altLang="zh-CN"/>
              <a:t>@</a:t>
            </a:r>
            <a:r>
              <a:rPr lang="en-US" altLang="zh-CN">
                <a:sym typeface="+mn-ea"/>
              </a:rPr>
              <a:t>Configuration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public class AppConfig{</a:t>
            </a:r>
          </a:p>
          <a:p>
            <a:pPr marL="342900" lvl="1" indent="0">
              <a:buNone/>
            </a:pPr>
            <a:r>
              <a:rPr lang="en-US" altLang="zh-CN"/>
              <a:t>    @Bean</a:t>
            </a:r>
          </a:p>
          <a:p>
            <a:pPr marL="342900" lvl="1" indent="0">
              <a:buNone/>
            </a:pPr>
            <a:r>
              <a:rPr lang="en-US" altLang="zh-CN"/>
              <a:t>    @Scope(“prototype”)</a:t>
            </a:r>
          </a:p>
          <a:p>
            <a:pPr marL="342900" lvl="1" indent="0">
              <a:buNone/>
            </a:pPr>
            <a:r>
              <a:rPr lang="en-US" altLang="zh-CN"/>
              <a:t>    public HelloDAO helloDAO(){</a:t>
            </a:r>
          </a:p>
          <a:p>
            <a:pPr marL="342900" lvl="1" indent="0">
              <a:buNone/>
            </a:pPr>
            <a:r>
              <a:rPr lang="en-US" altLang="zh-CN"/>
              <a:t>        return new HelloDAO():</a:t>
            </a:r>
          </a:p>
          <a:p>
            <a:pPr marL="342900" lvl="1" indent="0">
              <a:buNone/>
            </a:pPr>
            <a:r>
              <a:rPr lang="en-US" altLang="zh-CN"/>
              <a:t>    }</a:t>
            </a:r>
          </a:p>
          <a:p>
            <a:pPr marL="342900" lvl="1" indent="0">
              <a:buNone/>
            </a:pPr>
            <a:r>
              <a:rPr lang="en-US" altLang="zh-CN"/>
              <a:t>}</a:t>
            </a:r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@Resource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Spring</a:t>
            </a:r>
            <a:r>
              <a:t>还支持使用</a:t>
            </a:r>
            <a:r>
              <a:rPr lang="en-US" altLang="zh-CN"/>
              <a:t>@Resource</a:t>
            </a:r>
            <a:r>
              <a:t>注解的变量或</a:t>
            </a:r>
            <a:r>
              <a:rPr lang="en-US" altLang="zh-CN"/>
              <a:t>setter</a:t>
            </a:r>
            <a:r>
              <a:t>方法，这是一种</a:t>
            </a:r>
            <a:r>
              <a:rPr lang="en-US" altLang="zh-CN"/>
              <a:t>Java EE 5</a:t>
            </a:r>
            <a:r>
              <a:t>和</a:t>
            </a:r>
            <a:r>
              <a:rPr lang="en-US" altLang="zh-CN"/>
              <a:t>6</a:t>
            </a:r>
            <a:r>
              <a:t>的通用模式，</a:t>
            </a:r>
            <a:r>
              <a:rPr lang="en-US" altLang="zh-CN"/>
              <a:t>Spring</a:t>
            </a:r>
            <a:r>
              <a:t>管理的对象也支持这种模式</a:t>
            </a:r>
          </a:p>
          <a:p>
            <a:r>
              <a:rPr lang="en-US" altLang="zh-CN"/>
              <a:t>@Resource</a:t>
            </a:r>
            <a:r>
              <a:t>有一个</a:t>
            </a:r>
            <a:r>
              <a:rPr lang="en-US" altLang="zh-CN"/>
              <a:t>name</a:t>
            </a:r>
            <a:r>
              <a:t>属性，并且默认</a:t>
            </a:r>
            <a:r>
              <a:rPr lang="en-US" altLang="zh-CN"/>
              <a:t>Spring</a:t>
            </a:r>
            <a:r>
              <a:t>解释该值作为被注入</a:t>
            </a:r>
            <a:r>
              <a:rPr lang="en-US" altLang="zh-CN"/>
              <a:t>bean</a:t>
            </a:r>
            <a:r>
              <a:t>的名称</a:t>
            </a:r>
          </a:p>
          <a:p>
            <a:pPr marL="342900" lvl="1" indent="0">
              <a:buNone/>
            </a:pPr>
            <a:r>
              <a:rPr lang="en-US" altLang="zh-CN"/>
              <a:t>public class HelloServiceImpl {</a:t>
            </a:r>
          </a:p>
          <a:p>
            <a:pPr marL="342900" lvl="1" indent="0">
              <a:buNone/>
            </a:pPr>
            <a:r>
              <a:rPr lang="en-US" altLang="zh-CN"/>
              <a:t>    private BaseDAO baseDAO;</a:t>
            </a:r>
          </a:p>
          <a:p>
            <a:pPr marL="342900" lvl="1" indent="0">
              <a:buNone/>
            </a:pPr>
            <a:r>
              <a:rPr lang="en-US" altLang="zh-CN"/>
              <a:t> </a:t>
            </a:r>
          </a:p>
          <a:p>
            <a:pPr marL="342900" lvl="1" indent="0">
              <a:buNone/>
            </a:pPr>
            <a:r>
              <a:rPr lang="en-US" altLang="zh-CN"/>
              <a:t>    @Resource(name=”baseDAO”)</a:t>
            </a:r>
          </a:p>
          <a:p>
            <a:pPr marL="342900" lvl="1" indent="0">
              <a:buNone/>
            </a:pPr>
            <a:r>
              <a:rPr lang="en-US" altLang="zh-CN"/>
              <a:t>    public void setBaseDAO(BaseDAO baseDAO) {</a:t>
            </a:r>
          </a:p>
          <a:p>
            <a:pPr marL="342900" lvl="1" indent="0">
              <a:buNone/>
            </a:pPr>
            <a:r>
              <a:rPr lang="en-US" altLang="zh-CN"/>
              <a:t>        this.baseDAO = baseDAO;</a:t>
            </a:r>
          </a:p>
          <a:p>
            <a:pPr marL="342900" lvl="1" indent="0">
              <a:buNone/>
            </a:pPr>
            <a:r>
              <a:rPr lang="en-US" altLang="zh-CN"/>
              <a:t>    }</a:t>
            </a:r>
          </a:p>
          <a:p>
            <a:pPr marL="342900" lvl="1" indent="0">
              <a:buNone/>
            </a:pPr>
            <a:r>
              <a:rPr lang="en-US" altLang="zh-CN"/>
              <a:t>}</a:t>
            </a:r>
          </a:p>
        </p:txBody>
      </p:sp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@Resource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如果没有显示的指定</a:t>
            </a:r>
            <a:r>
              <a:rPr lang="en-US" altLang="zh-CN"/>
              <a:t>@Resource</a:t>
            </a:r>
            <a:r>
              <a:t>的</a:t>
            </a:r>
            <a:r>
              <a:rPr lang="en-US" altLang="zh-CN"/>
              <a:t>name</a:t>
            </a:r>
            <a:r>
              <a:t>，默认的名称是从属性名或者</a:t>
            </a:r>
            <a:r>
              <a:rPr lang="en-US" altLang="zh-CN"/>
              <a:t>setter</a:t>
            </a:r>
            <a:r>
              <a:t>方法得出</a:t>
            </a: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public class HelloServiceImpl {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private BaseDAO baseDAO;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@Resource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public void setBaseDAO(BaseDAO baseDAO) {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    this.baseDAO = baseDAO;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}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}</a:t>
            </a:r>
            <a:endParaRPr lang="en-US" altLang="zh-CN"/>
          </a:p>
          <a:p>
            <a:pPr lvl="0"/>
            <a:r>
              <a:t>注解提供的名字被解析为一个</a:t>
            </a:r>
            <a:r>
              <a:rPr lang="en-US" altLang="zh-CN"/>
              <a:t>bean</a:t>
            </a:r>
            <a:r>
              <a:t>的名称，这是由</a:t>
            </a:r>
            <a:r>
              <a:rPr lang="en-US" altLang="zh-CN"/>
              <a:t>ApplicationContext</a:t>
            </a:r>
            <a:r>
              <a:t>中的</a:t>
            </a:r>
            <a:r>
              <a:rPr lang="en-US" altLang="zh-CN"/>
              <a:t>CommonAnnotationBeanPostProcessor</a:t>
            </a:r>
            <a:r>
              <a:t>发现并处理的</a:t>
            </a:r>
          </a:p>
        </p:txBody>
      </p:sp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@</a:t>
            </a:r>
            <a:r>
              <a:rPr lang="en-US" altLang="zh-CN" dirty="0" err="1" smtClean="0"/>
              <a:t>PostConstruct</a:t>
            </a:r>
            <a:r>
              <a:rPr lang="en-US" altLang="zh-CN" dirty="0" smtClean="0"/>
              <a:t> </a:t>
            </a:r>
            <a:r>
              <a:rPr lang="en-US" altLang="zh-CN" dirty="0"/>
              <a:t>and @</a:t>
            </a:r>
            <a:r>
              <a:rPr lang="en-US" altLang="zh-CN" dirty="0" err="1"/>
              <a:t>PreDestroy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/>
              <a:t>CommonAnnotationBeanPostProcessor</a:t>
            </a:r>
            <a:r>
              <a:rPr smtClean="0"/>
              <a:t>不仅能识别</a:t>
            </a:r>
            <a:r>
              <a:rPr lang="en-US" altLang="zh-CN" dirty="0"/>
              <a:t>@Resource</a:t>
            </a:r>
            <a:r>
              <a:rPr dirty="0"/>
              <a:t>，在</a:t>
            </a:r>
            <a:r>
              <a:rPr lang="en-US" altLang="zh-CN" dirty="0"/>
              <a:t>Spring2.5</a:t>
            </a:r>
            <a:r>
              <a:rPr dirty="0"/>
              <a:t>中引入支持初始化和销毁回调，前提是</a:t>
            </a:r>
            <a:r>
              <a:rPr lang="en-US" altLang="zh-CN" dirty="0" err="1"/>
              <a:t>CommonAnnotationBeanPostProcessor</a:t>
            </a:r>
            <a:r>
              <a:rPr dirty="0"/>
              <a:t>是</a:t>
            </a:r>
            <a:r>
              <a:rPr lang="en-US" altLang="zh-CN" dirty="0"/>
              <a:t>Spring</a:t>
            </a:r>
            <a:r>
              <a:rPr dirty="0"/>
              <a:t>的</a:t>
            </a:r>
            <a:r>
              <a:rPr lang="en-US" altLang="zh-CN" dirty="0" err="1"/>
              <a:t>ApplicationContext</a:t>
            </a:r>
            <a:r>
              <a:rPr dirty="0"/>
              <a:t>中注册的</a:t>
            </a:r>
          </a:p>
          <a:p>
            <a:pPr marL="342900" lvl="1" indent="0">
              <a:buNone/>
            </a:pPr>
            <a:r>
              <a:rPr lang="en-US" altLang="zh-CN" dirty="0"/>
              <a:t>public class </a:t>
            </a:r>
            <a:r>
              <a:rPr lang="en-US" altLang="zh-CN" dirty="0" err="1"/>
              <a:t>BaseDAO</a:t>
            </a:r>
            <a:r>
              <a:rPr lang="en-US" altLang="zh-CN" dirty="0"/>
              <a:t> {</a:t>
            </a:r>
          </a:p>
          <a:p>
            <a:pPr marL="342900" lvl="1" indent="0">
              <a:buNone/>
            </a:pPr>
            <a:r>
              <a:rPr lang="en-US" altLang="zh-CN" dirty="0"/>
              <a:t>    @</a:t>
            </a:r>
            <a:r>
              <a:rPr lang="en-US" altLang="zh-CN" dirty="0" err="1"/>
              <a:t>PostConstruct</a:t>
            </a:r>
            <a:endParaRPr lang="en-US" altLang="zh-CN" dirty="0"/>
          </a:p>
          <a:p>
            <a:pPr marL="342900" lvl="1" indent="0">
              <a:buNone/>
            </a:pPr>
            <a:r>
              <a:rPr lang="en-US" altLang="zh-CN" dirty="0"/>
              <a:t>    public void </a:t>
            </a:r>
            <a:r>
              <a:rPr lang="en-US" altLang="zh-CN" dirty="0" err="1"/>
              <a:t>initDataBase</a:t>
            </a:r>
            <a:r>
              <a:rPr lang="en-US" altLang="zh-CN" dirty="0"/>
              <a:t>() {}</a:t>
            </a:r>
          </a:p>
          <a:p>
            <a:pPr marL="342900" lvl="1" indent="0">
              <a:buNone/>
            </a:pPr>
            <a:endParaRPr lang="en-US" altLang="zh-CN" dirty="0"/>
          </a:p>
          <a:p>
            <a:pPr marL="342900" lvl="1" indent="0">
              <a:buNone/>
            </a:pPr>
            <a:r>
              <a:rPr lang="en-US" altLang="zh-CN" dirty="0"/>
              <a:t>    @</a:t>
            </a:r>
            <a:r>
              <a:rPr lang="en-US" altLang="zh-CN" dirty="0" err="1"/>
              <a:t>PreDestroy</a:t>
            </a:r>
            <a:endParaRPr lang="en-US" altLang="zh-CN" dirty="0"/>
          </a:p>
          <a:p>
            <a:pPr marL="342900" lvl="1" indent="0">
              <a:buNone/>
            </a:pPr>
            <a:r>
              <a:rPr lang="en-US" altLang="zh-CN" dirty="0"/>
              <a:t>    public void </a:t>
            </a:r>
            <a:r>
              <a:rPr lang="en-US" altLang="zh-CN" dirty="0" err="1"/>
              <a:t>clearUp</a:t>
            </a:r>
            <a:r>
              <a:rPr lang="en-US" altLang="zh-CN" dirty="0"/>
              <a:t>() {}</a:t>
            </a:r>
          </a:p>
          <a:p>
            <a:pPr marL="342900" lvl="1" indent="0">
              <a:buNone/>
            </a:pPr>
            <a:r>
              <a:rPr lang="en-US" altLang="zh-CN" dirty="0"/>
              <a:t>}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Bean</a:t>
            </a:r>
            <a:r>
              <a:rPr>
                <a:sym typeface="+mn-ea"/>
              </a:rPr>
              <a:t>的定义及作用域的注解实现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Classpath</a:t>
            </a:r>
            <a:r>
              <a:t>扫描与组件管理</a:t>
            </a:r>
          </a:p>
          <a:p>
            <a:r>
              <a:t>类的自动检测与注册</a:t>
            </a:r>
            <a:r>
              <a:rPr lang="en-US" altLang="zh-CN"/>
              <a:t>Bean</a:t>
            </a:r>
          </a:p>
          <a:p>
            <a:r>
              <a:rPr lang="en-US" altLang="zh-CN"/>
              <a:t>&lt;context:annotation-config/&gt;</a:t>
            </a:r>
          </a:p>
          <a:p>
            <a:r>
              <a:rPr lang="en-US" altLang="zh-CN"/>
              <a:t>@Componet,@Repository,@Service,@Controller</a:t>
            </a:r>
          </a:p>
          <a:p>
            <a:r>
              <a:rPr lang="en-US" altLang="zh-CN"/>
              <a:t>@Required</a:t>
            </a:r>
          </a:p>
          <a:p>
            <a:r>
              <a:rPr lang="en-US" altLang="zh-CN"/>
              <a:t>@Autowired</a:t>
            </a:r>
          </a:p>
          <a:p>
            <a:r>
              <a:rPr lang="en-US" altLang="zh-CN"/>
              <a:t>@Qualifier</a:t>
            </a:r>
          </a:p>
          <a:p>
            <a:r>
              <a:rPr lang="en-US" altLang="zh-CN"/>
              <a:t>@Resource</a:t>
            </a:r>
          </a:p>
        </p:txBody>
      </p:sp>
    </p:spTree>
    <p:custDataLst>
      <p:tags r:id="rId1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使用</a:t>
            </a:r>
            <a:r>
              <a:rPr lang="en-US" altLang="zh-CN"/>
              <a:t>JSR330</a:t>
            </a:r>
            <a:r>
              <a:t>标准注解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从</a:t>
            </a:r>
            <a:r>
              <a:rPr lang="en-US" altLang="zh-CN" dirty="0"/>
              <a:t>Spring3.0</a:t>
            </a:r>
            <a:r>
              <a:rPr dirty="0"/>
              <a:t>开始支持</a:t>
            </a:r>
            <a:r>
              <a:rPr lang="en-US" altLang="zh-CN" dirty="0"/>
              <a:t>JSR330</a:t>
            </a:r>
            <a:r>
              <a:rPr dirty="0"/>
              <a:t>标准注解（依赖注入注解），其扫描方式与</a:t>
            </a:r>
            <a:r>
              <a:rPr lang="en-US" altLang="zh-CN" dirty="0"/>
              <a:t>Spring</a:t>
            </a:r>
            <a:r>
              <a:rPr dirty="0"/>
              <a:t>注解一致</a:t>
            </a:r>
          </a:p>
          <a:p>
            <a:r>
              <a:rPr dirty="0"/>
              <a:t>使用</a:t>
            </a:r>
            <a:r>
              <a:rPr lang="en-US" altLang="zh-CN" dirty="0"/>
              <a:t>JSR330</a:t>
            </a:r>
            <a:r>
              <a:rPr dirty="0"/>
              <a:t>需要依赖</a:t>
            </a:r>
            <a:r>
              <a:rPr lang="en-US" altLang="zh-CN" dirty="0" err="1"/>
              <a:t>javax.inject</a:t>
            </a:r>
            <a:r>
              <a:rPr dirty="0"/>
              <a:t>包</a:t>
            </a:r>
          </a:p>
          <a:p>
            <a:r>
              <a:rPr lang="en-US" altLang="zh-CN" dirty="0"/>
              <a:t>Maven</a:t>
            </a:r>
            <a:r>
              <a:rPr dirty="0"/>
              <a:t>引入</a:t>
            </a:r>
          </a:p>
          <a:p>
            <a:pPr marL="0" lvl="0" indent="0">
              <a:buNone/>
            </a:pPr>
            <a:r>
              <a:rPr dirty="0"/>
              <a:t>        &lt;dependency&gt;</a:t>
            </a:r>
          </a:p>
          <a:p>
            <a:pPr marL="0" lvl="0" indent="0">
              <a:buNone/>
            </a:pPr>
            <a:r>
              <a:rPr dirty="0"/>
              <a:t>            &lt;groupId&gt;javax.inject&lt;/groupId&gt;</a:t>
            </a:r>
          </a:p>
          <a:p>
            <a:pPr marL="0" lvl="0" indent="0">
              <a:buNone/>
            </a:pPr>
            <a:r>
              <a:rPr dirty="0"/>
              <a:t>            &lt;artifactId&gt;javax.inject&lt;/artifactId&gt;</a:t>
            </a:r>
          </a:p>
          <a:p>
            <a:pPr marL="0" lvl="0" indent="0">
              <a:buNone/>
            </a:pPr>
            <a:r>
              <a:rPr dirty="0"/>
              <a:t>            &lt;version&gt;1&lt;/version&gt;</a:t>
            </a:r>
          </a:p>
          <a:p>
            <a:pPr marL="0" lvl="0" indent="0">
              <a:buNone/>
            </a:pPr>
            <a:r>
              <a:rPr dirty="0"/>
              <a:t>        &lt;/dependency&gt;</a:t>
            </a:r>
          </a:p>
        </p:txBody>
      </p:sp>
    </p:spTree>
    <p:custDataLst>
      <p:tags r:id="rId1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@Inject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/>
              <a:t>@Inject</a:t>
            </a:r>
            <a:r>
              <a:t>等效于</a:t>
            </a:r>
            <a:r>
              <a:rPr lang="en-US" altLang="zh-CN"/>
              <a:t>@Autowired</a:t>
            </a:r>
            <a:r>
              <a:t>，可以使用于类、属性、方法、构造器</a:t>
            </a: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public class HelloServiceImpl {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private BaseDAO baseDAO;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@Inject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public void setBaseDAO(BaseDAO baseDAO) {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    this.baseDAO = baseDAO;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}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}</a:t>
            </a:r>
            <a:endParaRPr lang="en-US" altLang="zh-CN"/>
          </a:p>
          <a:p>
            <a:pPr marL="342900" lvl="1" indent="0">
              <a:buNone/>
            </a:pP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@Named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如果想使用特定名称进行依赖注入，使用</a:t>
            </a:r>
            <a:r>
              <a:rPr lang="en-US" altLang="zh-CN"/>
              <a:t>@Named</a:t>
            </a:r>
          </a:p>
          <a:p>
            <a:r>
              <a:rPr lang="en-US" altLang="zh-CN"/>
              <a:t>@Named</a:t>
            </a:r>
            <a:r>
              <a:t>与</a:t>
            </a:r>
            <a:r>
              <a:rPr lang="en-US" altLang="zh-CN"/>
              <a:t>@Component</a:t>
            </a:r>
            <a:r>
              <a:t>是等效的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/>
              <a:t>@Named</a:t>
            </a:r>
            <a:r>
              <a:t>（</a:t>
            </a:r>
            <a:r>
              <a:rPr lang="en-US" altLang="zh-CN"/>
              <a:t>“helloService”</a:t>
            </a:r>
            <a:r>
              <a:t>）</a:t>
            </a:r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public class HelloServiceImpl {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private BaseDAO baseDAO;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@Inject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public void setBaseDAO(BaseDAO baseDAO) {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    this.baseDAO = baseDAO;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}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}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public class HelloServiceImpl {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private BaseDAO baseDAO;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@Inject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public void setBaseDAO(@Named(“baseDAO”)BaseDAO baseDAO) {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    this.baseDAO = baseDAO;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}</a:t>
            </a:r>
            <a:endParaRPr lang="en-US" altLang="zh-CN"/>
          </a:p>
          <a:p>
            <a:pPr marL="342900" lvl="1" indent="0"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}</a:t>
            </a:r>
            <a:endParaRPr lang="en-US" altLang="zh-CN"/>
          </a:p>
          <a:p>
            <a:pPr marL="342900" lvl="1" indent="0">
              <a:buNone/>
            </a:pP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>
                <a:sym typeface="+mn-ea"/>
              </a:rPr>
              <a:t>Classpath</a:t>
            </a:r>
            <a:r>
              <a:rPr dirty="0">
                <a:sym typeface="+mn-ea"/>
              </a:rPr>
              <a:t>扫描与组件管理</a:t>
            </a:r>
            <a:br>
              <a:rPr dirty="0">
                <a:sym typeface="+mn-ea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Spring </a:t>
            </a:r>
            <a:r>
              <a:rPr lang="en-US" altLang="zh-CN" dirty="0" err="1"/>
              <a:t>JavaConfig</a:t>
            </a:r>
            <a:r>
              <a:rPr dirty="0"/>
              <a:t>项目提供了很多特性，包括使用</a:t>
            </a:r>
            <a:r>
              <a:rPr lang="en-US" altLang="zh-CN" dirty="0"/>
              <a:t>java</a:t>
            </a:r>
            <a:r>
              <a:rPr dirty="0"/>
              <a:t>而不是</a:t>
            </a:r>
            <a:r>
              <a:rPr lang="en-US" altLang="zh-CN" dirty="0"/>
              <a:t>XML</a:t>
            </a:r>
            <a:r>
              <a:rPr dirty="0"/>
              <a:t>定义</a:t>
            </a:r>
            <a:r>
              <a:rPr lang="en-US" altLang="zh-CN" dirty="0"/>
              <a:t>bean</a:t>
            </a:r>
            <a:r>
              <a:rPr dirty="0" smtClean="0"/>
              <a:t>，</a:t>
            </a:r>
            <a:r>
              <a:rPr lang="zh-CN" altLang="en-US" dirty="0" smtClean="0"/>
              <a:t>适合引入第三方，</a:t>
            </a:r>
            <a:r>
              <a:rPr dirty="0" smtClean="0"/>
              <a:t>比如</a:t>
            </a:r>
            <a:r>
              <a:rPr dirty="0"/>
              <a:t>：</a:t>
            </a:r>
          </a:p>
          <a:p>
            <a:pPr lvl="1"/>
            <a:r>
              <a:rPr lang="en-US" altLang="zh-CN" dirty="0"/>
              <a:t>@Configuration</a:t>
            </a:r>
            <a:r>
              <a:rPr dirty="0"/>
              <a:t>，</a:t>
            </a:r>
            <a:r>
              <a:rPr lang="en-US" altLang="zh-CN" dirty="0"/>
              <a:t>@Bean</a:t>
            </a:r>
            <a:r>
              <a:rPr dirty="0"/>
              <a:t>，</a:t>
            </a:r>
            <a:r>
              <a:rPr lang="en-US" altLang="zh-CN" dirty="0"/>
              <a:t>@Import</a:t>
            </a:r>
            <a:r>
              <a:rPr dirty="0"/>
              <a:t>，</a:t>
            </a:r>
            <a:r>
              <a:rPr lang="en-US" altLang="zh-CN" dirty="0"/>
              <a:t>@</a:t>
            </a:r>
            <a:r>
              <a:rPr lang="en-US" altLang="zh-CN" dirty="0" err="1"/>
              <a:t>DependsOn</a:t>
            </a:r>
            <a:endParaRPr lang="en-US" altLang="zh-CN" dirty="0"/>
          </a:p>
          <a:p>
            <a:pPr lvl="0"/>
            <a:r>
              <a:rPr lang="en-US" altLang="zh-CN" dirty="0"/>
              <a:t>@Component</a:t>
            </a:r>
            <a:r>
              <a:rPr dirty="0"/>
              <a:t>是一个通用注解，可以用于任何</a:t>
            </a:r>
            <a:r>
              <a:rPr lang="en-US" altLang="zh-CN" dirty="0"/>
              <a:t>Bean</a:t>
            </a:r>
          </a:p>
          <a:p>
            <a:pPr lvl="0"/>
            <a:r>
              <a:rPr lang="en-US" altLang="zh-CN" dirty="0"/>
              <a:t>@Repository</a:t>
            </a:r>
            <a:r>
              <a:rPr dirty="0"/>
              <a:t>，</a:t>
            </a:r>
            <a:r>
              <a:rPr lang="en-US" altLang="zh-CN" dirty="0"/>
              <a:t>@Service</a:t>
            </a:r>
            <a:r>
              <a:rPr dirty="0"/>
              <a:t>，</a:t>
            </a:r>
            <a:r>
              <a:rPr lang="en-US" altLang="zh-CN" dirty="0"/>
              <a:t>@Controller</a:t>
            </a:r>
            <a:r>
              <a:rPr dirty="0"/>
              <a:t>是具有针对性的注解</a:t>
            </a:r>
          </a:p>
          <a:p>
            <a:pPr lvl="1"/>
            <a:r>
              <a:rPr lang="en-US" altLang="zh-CN" dirty="0"/>
              <a:t>@Repository</a:t>
            </a:r>
            <a:r>
              <a:rPr dirty="0"/>
              <a:t>通常用于注解</a:t>
            </a:r>
            <a:r>
              <a:rPr lang="en-US" altLang="zh-CN" dirty="0"/>
              <a:t>DAO</a:t>
            </a:r>
            <a:r>
              <a:rPr dirty="0"/>
              <a:t>类，即持久层</a:t>
            </a:r>
          </a:p>
          <a:p>
            <a:pPr lvl="1"/>
            <a:r>
              <a:rPr lang="en-US" altLang="zh-CN" dirty="0"/>
              <a:t>@Service</a:t>
            </a:r>
            <a:r>
              <a:rPr dirty="0"/>
              <a:t>通常用于注解</a:t>
            </a:r>
            <a:r>
              <a:rPr lang="en-US" altLang="zh-CN" dirty="0"/>
              <a:t>Service</a:t>
            </a:r>
            <a:r>
              <a:rPr dirty="0"/>
              <a:t>，即服务层</a:t>
            </a:r>
          </a:p>
          <a:p>
            <a:pPr lvl="1"/>
            <a:r>
              <a:rPr lang="en-US" altLang="zh-CN" dirty="0"/>
              <a:t>@Controller</a:t>
            </a:r>
            <a:r>
              <a:rPr dirty="0"/>
              <a:t>通常用于</a:t>
            </a:r>
            <a:r>
              <a:rPr lang="en-US" altLang="zh-CN" dirty="0"/>
              <a:t>Controller</a:t>
            </a:r>
            <a:r>
              <a:rPr dirty="0"/>
              <a:t>类，即控制层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Spring</a:t>
            </a:r>
            <a:r>
              <a:t>中的</a:t>
            </a:r>
            <a:r>
              <a:rPr lang="zh-CN" altLang="en-US"/>
              <a:t>元注解（</a:t>
            </a:r>
            <a:r>
              <a:rPr lang="en-US" altLang="zh-CN"/>
              <a:t>Meta Annotations</a:t>
            </a:r>
            <a:r>
              <a:rPr lang="zh-CN" altLang="en-US"/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许多</a:t>
            </a:r>
            <a:r>
              <a:rPr lang="en-US" altLang="zh-CN"/>
              <a:t>Spring</a:t>
            </a:r>
            <a:r>
              <a:t>提供的注解可以作为自己的代码，即元数据注解，可以应用到别的注解上</a:t>
            </a:r>
          </a:p>
          <a:p>
            <a:pPr marL="0" indent="0">
              <a:lnSpc>
                <a:spcPct val="80000"/>
              </a:lnSpc>
              <a:buNone/>
            </a:pPr>
            <a:r>
              <a:rPr sz="1200"/>
              <a:t>@Target({ElementType.TYPE})</a:t>
            </a:r>
          </a:p>
          <a:p>
            <a:pPr marL="0" indent="0">
              <a:lnSpc>
                <a:spcPct val="80000"/>
              </a:lnSpc>
              <a:buNone/>
            </a:pPr>
            <a:r>
              <a:rPr sz="1200"/>
              <a:t>@Retention(RetentionPolicy.RUNTIME)</a:t>
            </a:r>
          </a:p>
          <a:p>
            <a:pPr marL="0" indent="0">
              <a:lnSpc>
                <a:spcPct val="80000"/>
              </a:lnSpc>
              <a:buNone/>
            </a:pPr>
            <a:r>
              <a:rPr sz="1200"/>
              <a:t>@Documented</a:t>
            </a:r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olidFill>
                  <a:srgbClr val="FF0000"/>
                </a:solidFill>
              </a:rPr>
              <a:t>@Component</a:t>
            </a:r>
          </a:p>
          <a:p>
            <a:pPr marL="0" indent="0">
              <a:lnSpc>
                <a:spcPct val="80000"/>
              </a:lnSpc>
              <a:buNone/>
            </a:pPr>
            <a:r>
              <a:rPr sz="1200"/>
              <a:t>public @interface Service {</a:t>
            </a:r>
          </a:p>
          <a:p>
            <a:pPr marL="0" indent="0">
              <a:lnSpc>
                <a:spcPct val="80000"/>
              </a:lnSpc>
              <a:buNone/>
            </a:pPr>
            <a:r>
              <a:rPr sz="1200"/>
              <a:t>    @AliasFor(</a:t>
            </a:r>
          </a:p>
          <a:p>
            <a:pPr marL="0" indent="0">
              <a:lnSpc>
                <a:spcPct val="80000"/>
              </a:lnSpc>
              <a:buNone/>
            </a:pPr>
            <a:r>
              <a:rPr sz="1200"/>
              <a:t>        annotation = Component.class</a:t>
            </a:r>
          </a:p>
          <a:p>
            <a:pPr marL="0" indent="0">
              <a:lnSpc>
                <a:spcPct val="80000"/>
              </a:lnSpc>
              <a:buNone/>
            </a:pPr>
            <a:r>
              <a:rPr sz="1200"/>
              <a:t>    )</a:t>
            </a:r>
          </a:p>
          <a:p>
            <a:pPr marL="0" indent="0">
              <a:lnSpc>
                <a:spcPct val="80000"/>
              </a:lnSpc>
              <a:buNone/>
            </a:pPr>
            <a:r>
              <a:rPr sz="1200"/>
              <a:t>    String value() default "";</a:t>
            </a:r>
          </a:p>
          <a:p>
            <a:pPr marL="0" indent="0">
              <a:lnSpc>
                <a:spcPct val="80000"/>
              </a:lnSpc>
              <a:buNone/>
            </a:pPr>
            <a:r>
              <a:rPr sz="1200"/>
              <a:t>}</a:t>
            </a:r>
          </a:p>
          <a:p>
            <a:pPr>
              <a:lnSpc>
                <a:spcPct val="80000"/>
              </a:lnSpc>
            </a:pPr>
            <a:endParaRPr sz="120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ym typeface="+mn-ea"/>
              </a:rPr>
              <a:t>类的自动检测与注册</a:t>
            </a:r>
            <a:r>
              <a:rPr lang="en-US" altLang="zh-CN">
                <a:sym typeface="+mn-ea"/>
              </a:rPr>
              <a:t>Bean</a:t>
            </a: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常见几种注解</a:t>
            </a:r>
          </a:p>
          <a:p>
            <a:pPr lvl="1"/>
            <a:r>
              <a:rPr lang="en-US" altLang="zh-CN">
                <a:sym typeface="+mn-ea"/>
              </a:rPr>
              <a:t>@Repository</a:t>
            </a:r>
            <a:endParaRPr>
              <a:sym typeface="+mn-ea"/>
            </a:endParaRPr>
          </a:p>
          <a:p>
            <a:pPr lvl="1"/>
            <a:r>
              <a:rPr lang="en-US" altLang="zh-CN">
                <a:sym typeface="+mn-ea"/>
              </a:rPr>
              <a:t>@Service</a:t>
            </a:r>
            <a:endParaRPr>
              <a:sym typeface="+mn-ea"/>
            </a:endParaRPr>
          </a:p>
          <a:p>
            <a:pPr lvl="1"/>
            <a:r>
              <a:rPr lang="en-US" altLang="zh-CN">
                <a:sym typeface="+mn-ea"/>
              </a:rPr>
              <a:t>@Controller</a:t>
            </a:r>
            <a:endParaRPr>
              <a:sym typeface="+mn-ea"/>
            </a:endParaRPr>
          </a:p>
          <a:p>
            <a:pPr lvl="1"/>
            <a:r>
              <a:rPr lang="en-US" altLang="zh-CN"/>
              <a:t>@Autowired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ym typeface="+mn-ea"/>
              </a:rPr>
              <a:t>类的自动检测与注册</a:t>
            </a:r>
            <a:r>
              <a:rPr lang="en-US" altLang="zh-CN">
                <a:sym typeface="+mn-ea"/>
              </a:rPr>
              <a:t>Bean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1400"/>
              <a:t>为了能够检测这些类并注册相应的</a:t>
            </a:r>
            <a:r>
              <a:rPr lang="en-US" altLang="zh-CN" sz="1400"/>
              <a:t>Bean</a:t>
            </a:r>
            <a:r>
              <a:rPr sz="1400"/>
              <a:t>，需要下面内容</a:t>
            </a:r>
          </a:p>
          <a:p>
            <a:pPr marL="0" indent="0">
              <a:buNone/>
            </a:pPr>
            <a:r>
              <a:rPr lang="en-US" altLang="zh-CN" sz="1200"/>
              <a:t>&lt;beans xmlns="http://www.springframework.org/schema/beans"</a:t>
            </a:r>
          </a:p>
          <a:p>
            <a:pPr marL="0" indent="0">
              <a:buNone/>
            </a:pPr>
            <a:r>
              <a:rPr lang="en-US" altLang="zh-CN" sz="1200"/>
              <a:t>       xmlns:xsi="http://www.w3.org/2001/XMLSchema-instance"</a:t>
            </a:r>
          </a:p>
          <a:p>
            <a:pPr marL="0" indent="0">
              <a:buNone/>
            </a:pPr>
            <a:r>
              <a:rPr lang="en-US" altLang="zh-CN" sz="1200"/>
              <a:t>       xmlns:http="http://www.springframework.org/schema/c"</a:t>
            </a:r>
          </a:p>
          <a:p>
            <a:pPr marL="0" indent="0">
              <a:buNone/>
            </a:pPr>
            <a:r>
              <a:rPr lang="en-US" altLang="zh-CN" sz="1200"/>
              <a:t>       xmlns:context="http://www.springframework.org/schema/context"</a:t>
            </a:r>
          </a:p>
          <a:p>
            <a:pPr marL="0" indent="0">
              <a:buNone/>
            </a:pPr>
            <a:r>
              <a:rPr lang="en-US" altLang="zh-CN" sz="1200"/>
              <a:t>       xsi:schemaLocation="http://www.springframework.org/schema/beans</a:t>
            </a:r>
          </a:p>
          <a:p>
            <a:pPr marL="0" indent="0">
              <a:buNone/>
            </a:pPr>
            <a:r>
              <a:rPr lang="en-US" altLang="zh-CN" sz="1200"/>
              <a:t>       http://www.springframework.org/schema/beans/spring-beans.xsd</a:t>
            </a:r>
          </a:p>
          <a:p>
            <a:pPr marL="0" indent="0">
              <a:buNone/>
            </a:pPr>
            <a:r>
              <a:rPr lang="en-US" altLang="zh-CN" sz="1200"/>
              <a:t>       http://www.springframework.org/schema/context</a:t>
            </a:r>
          </a:p>
          <a:p>
            <a:pPr marL="0" indent="0">
              <a:buNone/>
            </a:pPr>
            <a:r>
              <a:rPr lang="en-US" altLang="zh-CN" sz="1200"/>
              <a:t>       http://www.springframework.org/schema/context/spring-context.xsd"&gt;</a:t>
            </a:r>
          </a:p>
          <a:p>
            <a:pPr marL="0" indent="0">
              <a:buNone/>
            </a:pPr>
            <a:r>
              <a:rPr lang="en-US" altLang="zh-CN" sz="1200"/>
              <a:t>      &lt;context:component-scan base-package="com.jiuyun"/&gt;</a:t>
            </a:r>
          </a:p>
          <a:p>
            <a:pPr marL="0" indent="0">
              <a:buNone/>
            </a:pPr>
            <a:r>
              <a:rPr lang="en-US" altLang="zh-CN" sz="1200"/>
              <a:t>&lt;/beans&gt;</a:t>
            </a:r>
          </a:p>
          <a:p>
            <a:r>
              <a:rPr lang="en-US" altLang="zh-CN" sz="1400">
                <a:sym typeface="+mn-ea"/>
              </a:rPr>
              <a:t>&lt;context:component-scan/&gt;</a:t>
            </a:r>
            <a:r>
              <a:rPr sz="1400">
                <a:sym typeface="+mn-ea"/>
              </a:rPr>
              <a:t>中包含了</a:t>
            </a:r>
            <a:r>
              <a:rPr lang="en-US" altLang="zh-CN" sz="1400"/>
              <a:t>&lt;context:annotation-config/&gt;</a:t>
            </a:r>
            <a:r>
              <a:rPr sz="1400"/>
              <a:t>，所以用了前者就不需要再使用后者了</a:t>
            </a:r>
          </a:p>
          <a:p>
            <a:r>
              <a:rPr lang="en-US" altLang="zh-CN" sz="1400"/>
              <a:t>AutowiredAnnotationBeanPostProcessor</a:t>
            </a:r>
            <a:r>
              <a:rPr sz="1400"/>
              <a:t>和CommonAnnotationBeanPostProcessor也会被包含进来</a:t>
            </a:r>
          </a:p>
          <a:p>
            <a:endParaRPr lang="en-US" altLang="zh-CN" sz="1400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使用过滤器进行自定义扫描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默认情况下，类被自动发现并注册</a:t>
            </a:r>
            <a:r>
              <a:rPr lang="en-US" altLang="zh-CN" dirty="0"/>
              <a:t>Bean</a:t>
            </a:r>
            <a:r>
              <a:rPr dirty="0"/>
              <a:t>的条件是：使用</a:t>
            </a:r>
            <a:r>
              <a:rPr lang="en-US" altLang="zh-CN" dirty="0"/>
              <a:t>@Component</a:t>
            </a:r>
            <a:r>
              <a:rPr dirty="0"/>
              <a:t>，</a:t>
            </a:r>
            <a:r>
              <a:rPr lang="en-US" altLang="zh-CN" dirty="0"/>
              <a:t>@Repository</a:t>
            </a:r>
            <a:r>
              <a:rPr dirty="0"/>
              <a:t>，</a:t>
            </a:r>
            <a:r>
              <a:rPr lang="en-US" altLang="zh-CN" dirty="0"/>
              <a:t>@Service</a:t>
            </a:r>
            <a:r>
              <a:rPr dirty="0"/>
              <a:t>，</a:t>
            </a:r>
            <a:r>
              <a:rPr lang="en-US" altLang="zh-CN" dirty="0"/>
              <a:t>@Controller</a:t>
            </a:r>
            <a:r>
              <a:rPr dirty="0"/>
              <a:t>注解或者使用</a:t>
            </a:r>
            <a:r>
              <a:rPr lang="en-US" altLang="zh-CN" dirty="0"/>
              <a:t>@Component</a:t>
            </a:r>
            <a:r>
              <a:rPr dirty="0"/>
              <a:t>的自定义注解</a:t>
            </a:r>
          </a:p>
          <a:p>
            <a:r>
              <a:rPr dirty="0"/>
              <a:t>可以通过过滤器修改上面的行为，如：下面例子的</a:t>
            </a:r>
            <a:r>
              <a:rPr lang="en-US" altLang="zh-CN" dirty="0"/>
              <a:t>XML</a:t>
            </a:r>
            <a:r>
              <a:rPr dirty="0"/>
              <a:t>配置忽略所有的</a:t>
            </a:r>
            <a:r>
              <a:rPr lang="en-US" altLang="zh-CN" dirty="0"/>
              <a:t>@Repository</a:t>
            </a:r>
            <a:r>
              <a:rPr dirty="0"/>
              <a:t>注解并用</a:t>
            </a:r>
            <a:r>
              <a:rPr lang="en-US" altLang="zh-CN" dirty="0"/>
              <a:t>“Stub”</a:t>
            </a:r>
            <a:r>
              <a:rPr dirty="0"/>
              <a:t>代替</a:t>
            </a:r>
          </a:p>
          <a:p>
            <a:pPr marL="0" indent="0">
              <a:buNone/>
            </a:pPr>
            <a:r>
              <a:rPr sz="1200" dirty="0"/>
              <a:t>  &lt;context:component-scan base-package="com.jiuyun"&gt;</a:t>
            </a:r>
          </a:p>
          <a:p>
            <a:pPr marL="0" indent="0">
              <a:buNone/>
            </a:pPr>
            <a:r>
              <a:rPr sz="1200" dirty="0"/>
              <a:t>        &lt;context:include-filter type="regex" expression=".*Stub.*Repository"/&gt;</a:t>
            </a:r>
          </a:p>
          <a:p>
            <a:pPr marL="0" indent="0">
              <a:buNone/>
            </a:pPr>
            <a:r>
              <a:rPr sz="1200" dirty="0"/>
              <a:t>        &lt;context:exclude-filter type="annotation" expression="org.springframework.stereotype.Repository"/&gt;</a:t>
            </a:r>
          </a:p>
          <a:p>
            <a:pPr marL="0" indent="0">
              <a:buNone/>
            </a:pPr>
            <a:r>
              <a:rPr sz="1200" dirty="0"/>
              <a:t>  &lt;/context:component-scan&gt;</a:t>
            </a:r>
          </a:p>
          <a:p>
            <a:r>
              <a:rPr sz="1200" dirty="0"/>
              <a:t>还可以使用use-default-filters="false"属性禁用自动发现和注册</a:t>
            </a: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定义</a:t>
            </a:r>
            <a:r>
              <a:rPr lang="en-US" altLang="zh-CN" dirty="0"/>
              <a:t>Bean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扫描过程中组件被自动检测，那么</a:t>
            </a:r>
            <a:r>
              <a:rPr lang="en-US" altLang="zh-CN"/>
              <a:t>Bean</a:t>
            </a:r>
            <a:r>
              <a:t>名称是由</a:t>
            </a:r>
            <a:r>
              <a:rPr lang="en-US" altLang="zh-CN"/>
              <a:t>BeanNameGenerator</a:t>
            </a:r>
            <a:r>
              <a:t>生成的（</a:t>
            </a:r>
            <a:r>
              <a:rPr lang="en-US" altLang="zh-CN"/>
              <a:t>@Component</a:t>
            </a:r>
            <a:r>
              <a:t>，</a:t>
            </a:r>
            <a:r>
              <a:rPr lang="en-US" altLang="zh-CN"/>
              <a:t>@Repository</a:t>
            </a:r>
            <a:r>
              <a:t>，</a:t>
            </a:r>
            <a:r>
              <a:rPr lang="en-US" altLang="zh-CN"/>
              <a:t>@Service</a:t>
            </a:r>
            <a:r>
              <a:t>，</a:t>
            </a:r>
            <a:r>
              <a:rPr lang="en-US" altLang="zh-CN"/>
              <a:t>@Controller</a:t>
            </a:r>
            <a:r>
              <a:t>都会有个</a:t>
            </a:r>
            <a:r>
              <a:rPr lang="en-US" altLang="zh-CN"/>
              <a:t>name</a:t>
            </a:r>
            <a:r>
              <a:t>属性用于显式设置</a:t>
            </a:r>
            <a:r>
              <a:rPr lang="en-US" altLang="zh-CN"/>
              <a:t>Bean Name</a:t>
            </a:r>
            <a:r>
              <a:t>）</a:t>
            </a:r>
          </a:p>
          <a:p>
            <a:r>
              <a:rPr lang="en-US" altLang="zh-CN"/>
              <a:t>@Service(“myService”)</a:t>
            </a:r>
          </a:p>
          <a:p>
            <a:r>
              <a:rPr lang="en-US" altLang="zh-CN"/>
              <a:t>@Repository</a:t>
            </a:r>
          </a:p>
          <a:p>
            <a:endParaRPr lang="en-US" altLang="zh-CN"/>
          </a:p>
          <a:p>
            <a:r>
              <a:t>可自定义</a:t>
            </a:r>
            <a:r>
              <a:rPr lang="en-US" altLang="zh-CN"/>
              <a:t>bean</a:t>
            </a:r>
            <a:r>
              <a:t>命名策略，实现</a:t>
            </a:r>
            <a:r>
              <a:rPr lang="en-US" altLang="zh-CN"/>
              <a:t>BeanNameGenerator</a:t>
            </a:r>
            <a:r>
              <a:t>接口，并一定要包含一个无参数构造函数</a:t>
            </a:r>
          </a:p>
          <a:p>
            <a:pPr marL="0" indent="0">
              <a:buNone/>
            </a:pPr>
            <a:r>
              <a:rPr lang="en-US" altLang="zh-CN"/>
              <a:t>&lt;beans&gt;</a:t>
            </a:r>
          </a:p>
          <a:p>
            <a:pPr marL="0" indent="0">
              <a:buNone/>
            </a:pPr>
            <a:r>
              <a:rPr lang="en-US" altLang="zh-CN"/>
              <a:t>    &lt;context:component-scan base-package="com.jiuyun"</a:t>
            </a:r>
          </a:p>
          <a:p>
            <a:pPr marL="0" indent="0">
              <a:buNone/>
            </a:pPr>
            <a:r>
              <a:rPr lang="en-US" altLang="zh-CN"/>
              <a:t>        name-generator="com.jiuyun.util.MyNameGenerator"/&gt;</a:t>
            </a:r>
          </a:p>
          <a:p>
            <a:pPr marL="0" indent="0">
              <a:buNone/>
            </a:pPr>
            <a:r>
              <a:rPr lang="en-US" altLang="zh-CN"/>
              <a:t>&lt;/beans&gt;</a:t>
            </a:r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TBlMjk1ZDBhODE5NTNlNGFmZGRhMzVmMDM0OTllNWQ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1686</Words>
  <Application>Microsoft Office PowerPoint</Application>
  <PresentationFormat>自定义</PresentationFormat>
  <Paragraphs>326</Paragraphs>
  <Slides>32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3" baseType="lpstr">
      <vt:lpstr>1_Office 主题​​</vt:lpstr>
      <vt:lpstr>三、Spring Bean的装配（下）</vt:lpstr>
      <vt:lpstr>主要内容</vt:lpstr>
      <vt:lpstr>Bean的定义及作用域的注解实现</vt:lpstr>
      <vt:lpstr>Classpath扫描与组件管理 </vt:lpstr>
      <vt:lpstr>Spring中的元注解（Meta Annotations）</vt:lpstr>
      <vt:lpstr>类的自动检测与注册Bean </vt:lpstr>
      <vt:lpstr>类的自动检测与注册Bean</vt:lpstr>
      <vt:lpstr>使用过滤器进行自定义扫描</vt:lpstr>
      <vt:lpstr>定义Bean</vt:lpstr>
      <vt:lpstr>作用域</vt:lpstr>
      <vt:lpstr>代理方式</vt:lpstr>
      <vt:lpstr>注解方式实现Bean</vt:lpstr>
      <vt:lpstr>@Required</vt:lpstr>
      <vt:lpstr>@Autowired</vt:lpstr>
      <vt:lpstr>@Autowired</vt:lpstr>
      <vt:lpstr>@Autowired</vt:lpstr>
      <vt:lpstr>@Autowired</vt:lpstr>
      <vt:lpstr>@Autowired</vt:lpstr>
      <vt:lpstr>@Qualifier</vt:lpstr>
      <vt:lpstr>@Qualier</vt:lpstr>
      <vt:lpstr>PowerPoint 演示文稿</vt:lpstr>
      <vt:lpstr>基于java的容器注解</vt:lpstr>
      <vt:lpstr>@Bean</vt:lpstr>
      <vt:lpstr>@Bean</vt:lpstr>
      <vt:lpstr>PowerPoint 演示文稿</vt:lpstr>
      <vt:lpstr>@Bean and @Scope</vt:lpstr>
      <vt:lpstr>@Resource</vt:lpstr>
      <vt:lpstr>@Resource</vt:lpstr>
      <vt:lpstr>@PostConstruct and @PreDestroy</vt:lpstr>
      <vt:lpstr>使用JSR330标准注解</vt:lpstr>
      <vt:lpstr>@Inject</vt:lpstr>
      <vt:lpstr>@Named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tan jiawei</cp:lastModifiedBy>
  <cp:revision>179</cp:revision>
  <dcterms:created xsi:type="dcterms:W3CDTF">2019-06-19T02:08:00Z</dcterms:created>
  <dcterms:modified xsi:type="dcterms:W3CDTF">2022-11-01T13:02:42Z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2052-11.1.0.12358</vt:lpwstr>
  </property>
  <property fmtid="{D5CDD505-2E9C-101B-9397-08002B2CF9AE}" pid="3" name="ICV">
    <vt:lpwstr>8733C3B955074ABEBF20A02E81F017C2</vt:lpwstr>
  </property>
</Properties>
</file>